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notesMasterIdLst>
    <p:notesMasterId r:id="rId11"/>
  </p:notesMasterIdLst>
  <p:sldIdLst>
    <p:sldId id="261" r:id="rId6"/>
    <p:sldId id="270" r:id="rId7"/>
    <p:sldId id="276" r:id="rId8"/>
    <p:sldId id="273" r:id="rId9"/>
    <p:sldId id="274" r:id="rId10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FF9933"/>
    <a:srgbClr val="FF66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7128000E-0657-4461-8698-A86CD04988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98E67D-40DB-41B3-99F9-4C150E0C823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36929B-7F17-4231-841A-B855682939AD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7408F1D9-F057-4416-BA90-8FC0B4E3F18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06AC5EF0-EEE9-4EBD-8C2A-7683791F20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7F2981-36C2-43BA-9432-83B447A23FD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D2CA97-C5FE-4145-8FBF-15C117EBE6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4ACD661-6AAD-4E0A-8DE2-61A399D0D58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51AE99-8AB8-2328-C215-F0C4CAFB5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6DCBD-BA7D-4F4B-8942-1C41E93D4369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5D27BE-096C-0C5F-A44A-5F1D85DBB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E6C909-F8D8-33A7-B9AC-082C81BA7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6A0B1-C953-4BE8-9EDD-70CA498649F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963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5D64F3-6F24-FD84-F111-72540FE77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C2764-7A4F-4C0D-B022-4FECD2924159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D41D11-F0C5-D3BE-355C-8B4DBEAC1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BA870B-5B88-10F6-A51C-B17A970C8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C6EEF-CFF7-4DB5-92D8-17C832512E6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436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D10A71-A4B7-E8DD-25FB-2C95620E8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F1DE6-EC36-44C4-A1E8-6E43F4E5F6A2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E4DD12-EB86-ACF8-16DF-9E409DC7A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A7281E-6267-A91E-AC8E-672C597FC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5004E-46CC-4BDE-BEC2-B071846E214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80744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78F2DDA-268F-568D-84ED-7FFD818F08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5A53DA-21D0-0325-4E11-AD04F60EF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1A140F-E534-8C8C-7128-15EDAEE1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BBE506-F275-41DE-8C7D-61A5EE7FB95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5364975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D2DF2F-5B0C-108F-BF7F-FFDC72CF0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CD9CB-10D2-4A9E-A21D-71A23113733A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DF88BD-B3D0-5ABB-2E63-FE74B3B1E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4269A4-4D0D-68CD-EA1B-883C038DF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13533-971A-4144-94B4-259F5C59999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70337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1CC09C-FF4E-4D43-2765-E8F3D42C5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83CA8-3CA3-49E1-B4C4-868F0A322CB0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E0CD6-1C22-4856-5FE2-1CA800E0F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92DAA5-EA2A-BEA0-7D57-313BBAAE8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D000F-5A03-401D-A54B-DF70B048727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2628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B81D80-C38C-4915-5F47-FC424BC03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8222E-A3B6-465C-867B-A189C424A9DD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04B19-AED1-C22C-F4AC-BE50B0912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19D5BE-F0CE-1C1C-A013-331C4BFBF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75BE3-6643-490B-9EB1-490E6CD5B01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17340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7EC22AC-DC5F-544E-F9FF-D19850489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48324-FCFD-4F79-9748-8D88C35CFA5F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E620910-376B-C50B-F102-89DAA1A20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C435637-B126-E6C3-E8B3-5B5546E7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B51A5-C6C8-47C9-B14B-7C0DA30C1C7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47191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16911C8-FF79-D190-BC8D-4227433EC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43A1D-20BF-4EEE-B0D0-17F6FE14CA10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6F737E6E-1CD9-6DD8-0ECB-D9CA13E48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CEC82BE-97EC-A17D-7B12-AE6F8EB3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53EBF-B254-44BF-BE6C-4225DF3E508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3318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48D220B-5BB3-08DA-A773-431E8C989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D76F3-2628-4E1E-82D0-ED11DD9853D1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E15ED05-1065-9E8E-07C9-8D88A815A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F0AE2273-D6ED-E3F0-2805-CA090B35D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99077-797A-40E7-AA65-3537E0566F2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27808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02B97D4-D98D-9E9F-B61B-31035D9F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37981-9756-4F69-9876-B7974D125CEC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7FEDE29-0E19-DFA5-BF01-7B4956261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E8857F2-26CB-A03A-CAB3-9BDA5F093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FFD4A-2B7C-4E55-9A82-D4F8B9EE250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7676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3CD3ED-9C70-DED1-24B3-5B96A7BA6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996FD-B9BE-4967-8EEC-E662A7A773BB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B9AADA-6285-8A34-173E-32B057F8A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3A90AC-1BDF-BE1F-7BE2-B30C5F6ED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E0F36-4054-40A9-A191-5700B5A1E1F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94932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D57F428-2860-A91E-AFFA-3528A678E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A0B46-0434-4326-962B-7AAE5C65BBC7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0D2F9C6-DC9A-E98D-4ACB-856E38DB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29DAD09-4ACE-E3E8-1C80-61904EB48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60C16-9139-4DED-A2C9-00DA20233BE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974081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84770C-9593-96EC-7A2E-00F599B69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AA94C-F33E-4672-A886-09C2854CB8F3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998271E-8AE8-9D8A-C6B5-320DDA74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1E917F9-1E1F-4608-0F68-3E2C95F77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ECEB6-5B2B-4D16-8D88-6BADF504010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622475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7832F6-7D83-48AC-06DB-1140CAB87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459A3-7754-4B3E-B2E2-1CF1E68E74E9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D2C70C-3B76-8C4F-4AEA-476937E11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31D76A-4D77-EC75-E265-8C161BCB1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B05D1-B1A2-44E7-AAAF-F48CB4CA5BA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6607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039006-CF41-400F-4BA6-4A68AB567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1455A-0A55-4A8A-9EB2-8C0027C803BC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6408AC-86C2-CDF3-6634-3A0447E6A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FA05CA-A343-A9E9-AEED-5BCAB265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D0F2D-CEF8-451F-9732-741689990FC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109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F83C17-66E3-CAA1-4F44-A2BBC3B4E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31E74-C589-4C3A-9B23-F6A3C43B2791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B5B4E6-710F-DE97-0467-037652CC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143053-F0FC-4D94-64B6-7D10A4D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E1FF2-39E9-4AA4-A642-D1E718B53CC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6624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451C828-84E1-E902-6BB6-C57BB9AB7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D7050-6CA9-4DC8-965C-79438757E2CF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C28707B-9A88-12E3-3C38-B41060B6D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47BB85-590F-A505-980A-8F5011F99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E9B9C-5E9E-4026-AE1F-897C3E81A70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96355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9A94931-40C5-8B10-055E-74551752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CA445-8601-4C8A-B496-3F392A41DEA4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5FDF7D9E-5CF2-3154-F2E3-358499E0B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D465132-C01B-B50E-8BBF-63573ACBF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EDC78-7919-4804-9C78-9D9A83EEE4C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02314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9F9FA16-728F-84E8-3799-3B06234E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83AFB-A139-4272-93FF-B2D042FF2E11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4774BC11-040E-3539-D079-6941A76E0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E6DD1E9-E01A-6085-8630-8C03B608D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26FAF-E2C6-4BAA-A995-753CF59DA22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41569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AB530A6D-90A3-EA3E-4A07-42A56D7C2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194B3-E0F0-4E26-94B8-979C9562A3D7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282E2C7-7F32-5946-A026-E64007719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DF2432FF-77B2-0FE8-7178-D681083F3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782F1-EC73-408B-8E8D-7F3DD9C9D49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5867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50D6137-D2C1-9FAA-AFEB-661361B56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F92BF-720F-4589-8530-A2FCA19F4FE5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55D10-66ED-69B4-75D7-CAE851DC7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B1E7200-E835-054D-F118-ED056E94F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244E9-E88B-41B4-8036-3FDDC440397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583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0A8023-E1BE-AC76-0EDD-CD52680B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D347D-9475-48BF-B842-4B8EB7B2D572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F8FE756-CEA3-BBB2-F570-F0F097896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F95AA12-25F5-DB36-8804-4C2FB1F18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9D3F0C-DBE8-4E96-8465-AFA769150BA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6750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35F9AF95-0842-E121-A973-57ADD6BD24A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8A526379-4E97-D3C8-27AC-63864AE255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62654B-9107-441D-88D9-E9C1CA13C3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D469EF-5F3C-4AD2-8424-9369C2C8AA9A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8DA2E3-979D-4658-B817-1CCB837BA7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C98D0E-0265-405C-AFEA-D27519B257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CA37F74-EC7D-43E0-8457-67F0F5282A1C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2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07401EFD-5D96-29AD-1285-BF617B20CDF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B6FEC068-896B-2FB4-3830-4462CE7BC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F08288-D230-4C58-A603-305B79C28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18CDEF-9B4B-49CF-84BB-8E2323CB297E}" type="datetimeFigureOut">
              <a:rPr lang="de-DE"/>
              <a:pPr>
                <a:defRPr/>
              </a:pPr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C4A6C7-E300-4989-B4A4-84C09C986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F95737-237D-4750-A303-3A15682F62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0BD26590-CB25-4D48-907A-DCE724768CB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kvv.uni-bielefeld.de/kvv_publ/publ/Studiengang_Vorlesungsverzeichnis.jsp;jsessionid=F52E3C4DF63648F9AC370DB71CA2ED5D?id=1020656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beitsagentur.de/bildung/welche-ausbildung-welches-studium-pass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zubi-channel.de/" TargetMode="External"/><Relationship Id="rId5" Type="http://schemas.openxmlformats.org/officeDocument/2006/relationships/hyperlink" Target="https://www.meinlevelup.de/" TargetMode="External"/><Relationship Id="rId4" Type="http://schemas.openxmlformats.org/officeDocument/2006/relationships/hyperlink" Target="https://beazubi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F9E802-3888-4019-A1DA-008C7B58C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625" y="857250"/>
            <a:ext cx="3862388" cy="1470025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de-DE" sz="2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Die Sachen klären – </a:t>
            </a:r>
            <a:br>
              <a:rPr lang="de-DE" sz="2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de-DE" sz="2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die Menschen stärken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568869-ED7E-4019-8DBE-714FC150F9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875" y="2424113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sz="4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Berufsorientierung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sz="4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am KGH</a:t>
            </a:r>
          </a:p>
        </p:txBody>
      </p:sp>
      <p:pic>
        <p:nvPicPr>
          <p:cNvPr id="5124" name="Bildplatzhalter 8">
            <a:extLst>
              <a:ext uri="{FF2B5EF4-FFF2-40B4-BE49-F238E27FC236}">
                <a16:creationId xmlns:a16="http://schemas.microsoft.com/office/drawing/2014/main" id="{56334F6E-9F17-04F4-43A2-92464259D2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" r="562"/>
          <a:stretch>
            <a:fillRect/>
          </a:stretch>
        </p:blipFill>
        <p:spPr bwMode="auto">
          <a:xfrm>
            <a:off x="0" y="5727700"/>
            <a:ext cx="91440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192D9505-1300-4B45-10C1-3518450F016B}"/>
              </a:ext>
            </a:extLst>
          </p:cNvPr>
          <p:cNvSpPr txBox="1"/>
          <p:nvPr/>
        </p:nvSpPr>
        <p:spPr>
          <a:xfrm>
            <a:off x="4325446" y="4365104"/>
            <a:ext cx="3862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BO-Team: Herr Ewerszumrode, Frau Deneke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6EC27DA0-0155-83BD-8EB0-DBF3A2C17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85750"/>
            <a:ext cx="81359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800" b="1"/>
              <a:t>Berufsorientierung – Handlungsfelder und Akteure</a:t>
            </a:r>
          </a:p>
        </p:txBody>
      </p:sp>
      <p:sp>
        <p:nvSpPr>
          <p:cNvPr id="79894" name="Oval 22">
            <a:extLst>
              <a:ext uri="{FF2B5EF4-FFF2-40B4-BE49-F238E27FC236}">
                <a16:creationId xmlns:a16="http://schemas.microsoft.com/office/drawing/2014/main" id="{7F362F00-F871-46C2-8AE2-54B2EA2F3C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90888" y="2109788"/>
            <a:ext cx="2300287" cy="2201862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b="1" dirty="0">
                <a:solidFill>
                  <a:schemeClr val="bg1"/>
                </a:solidFill>
                <a:latin typeface="+mj-lt"/>
              </a:rPr>
              <a:t>Berufs-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b="1" dirty="0" err="1">
                <a:solidFill>
                  <a:schemeClr val="bg1"/>
                </a:solidFill>
                <a:latin typeface="+mj-lt"/>
              </a:rPr>
              <a:t>orientierung</a:t>
            </a:r>
            <a:endParaRPr lang="de-DE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9897" name="Rectangle 25">
            <a:extLst>
              <a:ext uri="{FF2B5EF4-FFF2-40B4-BE49-F238E27FC236}">
                <a16:creationId xmlns:a16="http://schemas.microsoft.com/office/drawing/2014/main" id="{78402A17-D1A3-4A9E-919D-31B729484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890588"/>
            <a:ext cx="2879725" cy="10795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dirty="0">
                <a:solidFill>
                  <a:schemeClr val="bg1"/>
                </a:solidFill>
                <a:latin typeface="+mn-lt"/>
                <a:cs typeface="+mn-cs"/>
              </a:rPr>
              <a:t>Zusammenarbeit mit der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dirty="0">
                <a:solidFill>
                  <a:schemeClr val="bg1"/>
                </a:solidFill>
                <a:latin typeface="+mn-lt"/>
                <a:cs typeface="+mn-cs"/>
              </a:rPr>
              <a:t>Stadt Halle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schemeClr val="bg1"/>
                </a:solidFill>
                <a:latin typeface="+mn-lt"/>
                <a:cs typeface="+mn-cs"/>
              </a:rPr>
              <a:t>(z.B. Azubi-Channel) </a:t>
            </a:r>
            <a:endParaRPr lang="de-DE" sz="1400" dirty="0">
              <a:latin typeface="+mn-lt"/>
              <a:cs typeface="+mn-cs"/>
            </a:endParaRPr>
          </a:p>
        </p:txBody>
      </p:sp>
      <p:sp>
        <p:nvSpPr>
          <p:cNvPr id="79898" name="Rectangle 26">
            <a:extLst>
              <a:ext uri="{FF2B5EF4-FFF2-40B4-BE49-F238E27FC236}">
                <a16:creationId xmlns:a16="http://schemas.microsoft.com/office/drawing/2014/main" id="{00E1506C-F3E3-4E5F-B89F-DABD8A95C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4388" y="2060575"/>
            <a:ext cx="2879725" cy="10795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bg1"/>
                </a:solidFill>
                <a:latin typeface="+mn-lt"/>
                <a:cs typeface="+mn-cs"/>
              </a:rPr>
              <a:t>Besondere schulische </a:t>
            </a: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bg1"/>
                </a:solidFill>
                <a:latin typeface="+mn-lt"/>
                <a:cs typeface="+mn-cs"/>
              </a:rPr>
              <a:t>Angebote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schemeClr val="bg1"/>
                </a:solidFill>
                <a:latin typeface="+mn-lt"/>
                <a:cs typeface="+mn-cs"/>
              </a:rPr>
              <a:t>(z.B. AGs wie die Schülerfirma, MINT)</a:t>
            </a:r>
            <a:endParaRPr lang="de-DE" sz="1400" dirty="0">
              <a:latin typeface="+mn-lt"/>
              <a:cs typeface="+mn-cs"/>
            </a:endParaRPr>
          </a:p>
        </p:txBody>
      </p:sp>
      <p:sp>
        <p:nvSpPr>
          <p:cNvPr id="79899" name="Rectangle 27">
            <a:extLst>
              <a:ext uri="{FF2B5EF4-FFF2-40B4-BE49-F238E27FC236}">
                <a16:creationId xmlns:a16="http://schemas.microsoft.com/office/drawing/2014/main" id="{146105A0-A67A-4218-9391-4DCE83A35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573463"/>
            <a:ext cx="2879725" cy="10795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dirty="0">
                <a:solidFill>
                  <a:schemeClr val="bg1"/>
                </a:solidFill>
                <a:latin typeface="+mn-lt"/>
                <a:cs typeface="+mn-cs"/>
              </a:rPr>
              <a:t>Zusammenarbeit mit weiteren </a:t>
            </a:r>
          </a:p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dirty="0">
                <a:solidFill>
                  <a:schemeClr val="bg1"/>
                </a:solidFill>
                <a:latin typeface="+mn-lt"/>
                <a:cs typeface="+mn-cs"/>
              </a:rPr>
              <a:t>außerschulischen Partnern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schemeClr val="bg1"/>
                </a:solidFill>
                <a:latin typeface="+mn-lt"/>
                <a:cs typeface="+mn-cs"/>
              </a:rPr>
              <a:t>(z.B. Universität Bielefeld, DOP)</a:t>
            </a:r>
            <a:endParaRPr lang="de-DE" sz="1400" dirty="0">
              <a:latin typeface="+mn-lt"/>
              <a:cs typeface="+mn-cs"/>
            </a:endParaRPr>
          </a:p>
        </p:txBody>
      </p:sp>
      <p:sp>
        <p:nvSpPr>
          <p:cNvPr id="79900" name="Rectangle 28">
            <a:extLst>
              <a:ext uri="{FF2B5EF4-FFF2-40B4-BE49-F238E27FC236}">
                <a16:creationId xmlns:a16="http://schemas.microsoft.com/office/drawing/2014/main" id="{B1B9A777-9820-40DA-8E30-063D435DA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446588"/>
            <a:ext cx="2879725" cy="1214437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bg1"/>
                </a:solidFill>
                <a:latin typeface="+mj-lt"/>
                <a:cs typeface="+mn-cs"/>
              </a:rPr>
              <a:t>Online-Tools</a:t>
            </a:r>
            <a:r>
              <a:rPr lang="de-DE" dirty="0">
                <a:solidFill>
                  <a:schemeClr val="bg1"/>
                </a:solidFill>
                <a:latin typeface="+mj-lt"/>
                <a:cs typeface="+mn-cs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schemeClr val="bg1"/>
                </a:solidFill>
                <a:latin typeface="+mj-lt"/>
                <a:cs typeface="+mn-cs"/>
              </a:rPr>
              <a:t>(App „</a:t>
            </a:r>
            <a:r>
              <a:rPr lang="de-DE" sz="1400" dirty="0" err="1">
                <a:solidFill>
                  <a:schemeClr val="bg1"/>
                </a:solidFill>
                <a:latin typeface="+mj-lt"/>
                <a:cs typeface="+mn-cs"/>
              </a:rPr>
              <a:t>beAzubi</a:t>
            </a:r>
            <a:r>
              <a:rPr lang="de-DE" sz="1400" dirty="0">
                <a:solidFill>
                  <a:schemeClr val="bg1"/>
                </a:solidFill>
                <a:latin typeface="+mj-lt"/>
                <a:cs typeface="+mn-cs"/>
              </a:rPr>
              <a:t>“, „</a:t>
            </a:r>
            <a:r>
              <a:rPr lang="de-DE" sz="1400" dirty="0" err="1">
                <a:solidFill>
                  <a:schemeClr val="bg1"/>
                </a:solidFill>
                <a:latin typeface="+mj-lt"/>
                <a:cs typeface="+mn-cs"/>
              </a:rPr>
              <a:t>level-up</a:t>
            </a:r>
            <a:r>
              <a:rPr lang="de-DE" sz="1400" dirty="0">
                <a:solidFill>
                  <a:schemeClr val="bg1"/>
                </a:solidFill>
                <a:latin typeface="+mj-lt"/>
                <a:cs typeface="+mn-cs"/>
              </a:rPr>
              <a:t>“,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schemeClr val="bg1"/>
                </a:solidFill>
                <a:latin typeface="+mj-lt"/>
                <a:cs typeface="+mn-cs"/>
              </a:rPr>
              <a:t>Azubi-Channel, Test „Check-U“)</a:t>
            </a:r>
          </a:p>
        </p:txBody>
      </p:sp>
      <p:sp>
        <p:nvSpPr>
          <p:cNvPr id="79901" name="Rectangle 29">
            <a:extLst>
              <a:ext uri="{FF2B5EF4-FFF2-40B4-BE49-F238E27FC236}">
                <a16:creationId xmlns:a16="http://schemas.microsoft.com/office/drawing/2014/main" id="{472661DC-156D-41E9-B66D-616857BD1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284538"/>
            <a:ext cx="2879725" cy="10795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bg1"/>
                </a:solidFill>
                <a:latin typeface="+mn-lt"/>
                <a:cs typeface="+mn-cs"/>
              </a:rPr>
              <a:t>Zusammenarbeit mit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bg1"/>
                </a:solidFill>
                <a:latin typeface="+mn-lt"/>
                <a:cs typeface="+mn-cs"/>
              </a:rPr>
              <a:t>dem Kreis GT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bg1"/>
                </a:solidFill>
                <a:latin typeface="+mn-lt"/>
                <a:cs typeface="+mn-cs"/>
              </a:rPr>
              <a:t>(z.B. Elternabend)</a:t>
            </a:r>
            <a:endParaRPr lang="de-DE" dirty="0">
              <a:latin typeface="+mn-lt"/>
              <a:cs typeface="+mn-cs"/>
            </a:endParaRPr>
          </a:p>
        </p:txBody>
      </p:sp>
      <p:sp>
        <p:nvSpPr>
          <p:cNvPr id="79902" name="Rectangle 30">
            <a:extLst>
              <a:ext uri="{FF2B5EF4-FFF2-40B4-BE49-F238E27FC236}">
                <a16:creationId xmlns:a16="http://schemas.microsoft.com/office/drawing/2014/main" id="{0B0960E6-8812-4EF4-8727-00F1A686F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276475"/>
            <a:ext cx="2879725" cy="10795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bg1"/>
                </a:solidFill>
                <a:latin typeface="+mn-lt"/>
                <a:cs typeface="+mn-cs"/>
              </a:rPr>
              <a:t>Agentur für Arbeit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schemeClr val="bg1"/>
                </a:solidFill>
                <a:latin typeface="+mn-lt"/>
                <a:cs typeface="+mn-cs"/>
              </a:rPr>
              <a:t>(Information und Beratung durch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schemeClr val="bg1"/>
                </a:solidFill>
                <a:latin typeface="+mn-lt"/>
                <a:cs typeface="+mn-cs"/>
              </a:rPr>
              <a:t>Herrn Muhr am KGH,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schemeClr val="bg1"/>
                </a:solidFill>
                <a:latin typeface="+mn-lt"/>
                <a:cs typeface="+mn-cs"/>
              </a:rPr>
              <a:t>Besprechung Check-U)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9903" name="Rectangle 31">
            <a:extLst>
              <a:ext uri="{FF2B5EF4-FFF2-40B4-BE49-F238E27FC236}">
                <a16:creationId xmlns:a16="http://schemas.microsoft.com/office/drawing/2014/main" id="{3F21A10D-E7FD-4684-900B-2DCEF7ABD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011238"/>
            <a:ext cx="2879725" cy="112236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dirty="0">
                <a:solidFill>
                  <a:schemeClr val="bg1"/>
                </a:solidFill>
                <a:latin typeface="+mn-lt"/>
                <a:cs typeface="+mn-cs"/>
              </a:rPr>
              <a:t>Zusammenarbeit mit der </a:t>
            </a:r>
          </a:p>
          <a:p>
            <a:pPr algn="ctr" eaLnBrk="1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dirty="0">
                <a:solidFill>
                  <a:schemeClr val="bg1"/>
                </a:solidFill>
                <a:latin typeface="+mn-lt"/>
                <a:cs typeface="+mn-cs"/>
              </a:rPr>
              <a:t>Wirtschaft</a:t>
            </a:r>
            <a:r>
              <a:rPr lang="de-DE" sz="1600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</a:p>
          <a:p>
            <a:pPr algn="ctr" eaLnBrk="1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solidFill>
                  <a:schemeClr val="bg1"/>
                </a:solidFill>
                <a:latin typeface="+mn-lt"/>
                <a:cs typeface="+mn-cs"/>
              </a:rPr>
              <a:t>(u.a. Storck, KSK, Volksbank)</a:t>
            </a:r>
          </a:p>
          <a:p>
            <a:pPr algn="ctr" eaLnBrk="1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1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6155" name="Bildplatzhalter 8">
            <a:extLst>
              <a:ext uri="{FF2B5EF4-FFF2-40B4-BE49-F238E27FC236}">
                <a16:creationId xmlns:a16="http://schemas.microsoft.com/office/drawing/2014/main" id="{9E92FCF2-4669-5121-906B-67B77A40F3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" r="562"/>
          <a:stretch>
            <a:fillRect/>
          </a:stretch>
        </p:blipFill>
        <p:spPr bwMode="auto">
          <a:xfrm>
            <a:off x="0" y="5727700"/>
            <a:ext cx="91440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94" grpId="0" animBg="1"/>
      <p:bldP spid="79897" grpId="0" animBg="1"/>
      <p:bldP spid="79898" grpId="0" animBg="1"/>
      <p:bldP spid="79899" grpId="0" animBg="1"/>
      <p:bldP spid="79900" grpId="0" animBg="1"/>
      <p:bldP spid="79901" grpId="0" animBg="1"/>
      <p:bldP spid="79902" grpId="0" animBg="1"/>
      <p:bldP spid="7990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6EC27DA0-0155-83BD-8EB0-DBF3A2C17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85750"/>
            <a:ext cx="813593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800" b="1" dirty="0"/>
          </a:p>
        </p:txBody>
      </p:sp>
      <p:pic>
        <p:nvPicPr>
          <p:cNvPr id="6155" name="Bildplatzhalter 8">
            <a:extLst>
              <a:ext uri="{FF2B5EF4-FFF2-40B4-BE49-F238E27FC236}">
                <a16:creationId xmlns:a16="http://schemas.microsoft.com/office/drawing/2014/main" id="{9E92FCF2-4669-5121-906B-67B77A40F3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" r="562"/>
          <a:stretch>
            <a:fillRect/>
          </a:stretch>
        </p:blipFill>
        <p:spPr bwMode="auto">
          <a:xfrm>
            <a:off x="0" y="5727700"/>
            <a:ext cx="91440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platzhalter 2">
            <a:extLst>
              <a:ext uri="{FF2B5EF4-FFF2-40B4-BE49-F238E27FC236}">
                <a16:creationId xmlns:a16="http://schemas.microsoft.com/office/drawing/2014/main" id="{8B3F6FB1-3BDE-290B-3596-7AF8CB3188BB}"/>
              </a:ext>
            </a:extLst>
          </p:cNvPr>
          <p:cNvSpPr>
            <a:spLocks noGrp="1"/>
          </p:cNvSpPr>
          <p:nvPr/>
        </p:nvSpPr>
        <p:spPr bwMode="auto">
          <a:xfrm>
            <a:off x="685800" y="6858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sz="1600" dirty="0"/>
              <a:t>=&gt; Regelmäßige Gesprächskontakte mit Fachlehrerinnen und Fachlehrern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657A66C-CADE-A534-5221-261EA9B2CC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50" y="446755"/>
            <a:ext cx="8626148" cy="485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873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8F8495-F469-DE07-A5F5-683524543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Praktikum EF: Überblick</a:t>
            </a:r>
          </a:p>
        </p:txBody>
      </p:sp>
      <p:pic>
        <p:nvPicPr>
          <p:cNvPr id="4" name="Bildplatzhalter 8">
            <a:extLst>
              <a:ext uri="{FF2B5EF4-FFF2-40B4-BE49-F238E27FC236}">
                <a16:creationId xmlns:a16="http://schemas.microsoft.com/office/drawing/2014/main" id="{6BE20B52-5165-D3D0-D697-0DE8F7D1B0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AB840FBA-AE67-8677-FAA6-DD5E78A437C9}"/>
              </a:ext>
            </a:extLst>
          </p:cNvPr>
          <p:cNvSpPr txBox="1"/>
          <p:nvPr/>
        </p:nvSpPr>
        <p:spPr>
          <a:xfrm>
            <a:off x="457200" y="1196752"/>
            <a:ext cx="8291264" cy="7226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dirty="0"/>
              <a:t>Termin</a:t>
            </a:r>
            <a:r>
              <a:rPr lang="de-DE" sz="2000" dirty="0"/>
              <a:t>:	Montag, 06. Juli 2026 bis Donnerstag, 16. Juli 2026</a:t>
            </a:r>
          </a:p>
          <a:p>
            <a:r>
              <a:rPr lang="de-DE" sz="2000" dirty="0"/>
              <a:t>		Zeugnisausgabe (17. Juli 2026): Unterricht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/>
              <a:t>Alternative A</a:t>
            </a:r>
            <a:r>
              <a:rPr lang="de-DE" sz="2000" dirty="0"/>
              <a:t>:	Zweiwöchiges Betriebspraktikum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/>
              <a:t>Alternative B</a:t>
            </a:r>
            <a:r>
              <a:rPr lang="de-DE" sz="2000" dirty="0"/>
              <a:t>:	Duales Orientierungspraktikum (DOP)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/>
              <a:t>Beispiel für das DOP</a:t>
            </a:r>
            <a:r>
              <a:rPr lang="de-DE" sz="2000" dirty="0"/>
              <a:t>:</a:t>
            </a:r>
            <a:endParaRPr lang="de-DE" sz="2000" b="1" dirty="0"/>
          </a:p>
          <a:p>
            <a:pPr>
              <a:spcAft>
                <a:spcPts val="0"/>
              </a:spcAft>
            </a:pPr>
            <a:r>
              <a:rPr lang="de-D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1. Woche: für Schüler/innen freigegebene Juravorlesungen und 		Seminar an der Uni besuchen</a:t>
            </a:r>
          </a:p>
          <a:p>
            <a:pPr>
              <a:spcAft>
                <a:spcPts val="0"/>
              </a:spcAft>
            </a:pPr>
            <a:r>
              <a:rPr lang="de-D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2. Woche: Praktikum beim Rechtsanwalt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Mögliche Studiengänge (Beispiele): Bio, Chemie, Physik, Mathe, Literaturwissenschaft, Pädagogik, Geschichte, Theologie, Philosophie, Psychologie, Sportwissenschaft, Jura, Soziologie, Wirtschaftswissenschaften, Technik/IT 	</a:t>
            </a:r>
            <a:r>
              <a:rPr lang="de-DE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Achtung: Medizin bietet die Uni vor. leider nicht an!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Beispiele aus vorausgehenden Semestern unter: </a:t>
            </a:r>
            <a:r>
              <a:rPr lang="de-DE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https://ekvv.uni-bielefeld.de/kvv_publ/publ/Studiengang_Vorlesungsverzeichnis.jsp;jsessionid=F52E3C4DF63648F9AC370DB71CA2ED5D?id=1020656</a:t>
            </a:r>
            <a:r>
              <a:rPr lang="de-DE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b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de-DE" sz="2000" dirty="0"/>
          </a:p>
          <a:p>
            <a:endParaRPr lang="de-DE" sz="2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748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8F8495-F469-DE07-A5F5-683524543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Praktikum EF: Suche</a:t>
            </a:r>
          </a:p>
        </p:txBody>
      </p:sp>
      <p:pic>
        <p:nvPicPr>
          <p:cNvPr id="4" name="Bildplatzhalter 8">
            <a:extLst>
              <a:ext uri="{FF2B5EF4-FFF2-40B4-BE49-F238E27FC236}">
                <a16:creationId xmlns:a16="http://schemas.microsoft.com/office/drawing/2014/main" id="{6BE20B52-5165-D3D0-D697-0DE8F7D1B0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AB840FBA-AE67-8677-FAA6-DD5E78A437C9}"/>
              </a:ext>
            </a:extLst>
          </p:cNvPr>
          <p:cNvSpPr txBox="1"/>
          <p:nvPr/>
        </p:nvSpPr>
        <p:spPr>
          <a:xfrm>
            <a:off x="457200" y="1124744"/>
            <a:ext cx="8291264" cy="7104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Weitere Informationen im Schüler/innen-Elternbrief (folgt über: Teams)</a:t>
            </a:r>
          </a:p>
          <a:p>
            <a:endParaRPr lang="de-D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Abgabe </a:t>
            </a:r>
            <a:r>
              <a:rPr lang="de-DE" sz="1600"/>
              <a:t>des Anmeldebogens: </a:t>
            </a:r>
            <a:r>
              <a:rPr lang="de-DE" sz="1600" b="1" dirty="0"/>
              <a:t>Vor den Weihnachtsferien</a:t>
            </a:r>
          </a:p>
          <a:p>
            <a:endParaRPr lang="de-DE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Suche von Praktikumsplätzen, z.B.:</a:t>
            </a:r>
          </a:p>
          <a:p>
            <a:endParaRPr lang="de-DE" sz="1600" dirty="0"/>
          </a:p>
          <a:p>
            <a:r>
              <a:rPr lang="de-DE" sz="1600" dirty="0"/>
              <a:t>Ideen: </a:t>
            </a:r>
            <a:r>
              <a:rPr lang="de-DE" sz="1600" b="1" dirty="0"/>
              <a:t>Check-U </a:t>
            </a:r>
            <a:r>
              <a:rPr lang="de-DE" sz="1600" dirty="0"/>
              <a:t>(Berufsorientierungstests)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6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https://www.arbeitsagentur.de/bildung/welche-ausbildung-welches-studium-passt</a:t>
            </a:r>
            <a:endParaRPr lang="de-DE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600" dirty="0" err="1"/>
              <a:t>Berufsorientierungsapp</a:t>
            </a:r>
            <a:r>
              <a:rPr lang="de-DE" sz="1600" dirty="0"/>
              <a:t> </a:t>
            </a:r>
            <a:r>
              <a:rPr lang="de-DE" sz="1600" b="1" dirty="0"/>
              <a:t>„beAzubi“ </a:t>
            </a:r>
            <a:r>
              <a:rPr lang="de-DE" sz="1600" dirty="0"/>
              <a:t>(I-Pad)</a:t>
            </a:r>
          </a:p>
          <a:p>
            <a:r>
              <a:rPr lang="de-DE" sz="1600" dirty="0">
                <a:latin typeface="+mn-lt"/>
                <a:hlinkClick r:id="rId4"/>
              </a:rPr>
              <a:t>https://beazubi.de/</a:t>
            </a:r>
            <a:endParaRPr lang="de-DE" sz="1600" dirty="0">
              <a:latin typeface="+mn-lt"/>
            </a:endParaRPr>
          </a:p>
          <a:p>
            <a:endParaRPr lang="de-DE" sz="1600" dirty="0"/>
          </a:p>
          <a:p>
            <a:r>
              <a:rPr lang="de-DE" sz="1600" dirty="0"/>
              <a:t>Ausbildungsplattform im Kreis Gütersloh </a:t>
            </a:r>
            <a:r>
              <a:rPr lang="de-DE" sz="1600" b="1" dirty="0"/>
              <a:t>„level up“</a:t>
            </a:r>
          </a:p>
          <a:p>
            <a:r>
              <a:rPr lang="de-DE" sz="1600" u="sng" dirty="0">
                <a:solidFill>
                  <a:srgbClr val="467886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https://www.meinlevelup.de/</a:t>
            </a:r>
            <a:endParaRPr lang="de-DE" sz="1600" u="sng" dirty="0">
              <a:solidFill>
                <a:srgbClr val="467886"/>
              </a:solidFill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600" dirty="0"/>
          </a:p>
          <a:p>
            <a:r>
              <a:rPr lang="de-DE" sz="1600" dirty="0"/>
              <a:t>Berufsorientierungsinitiative im Kreis Gütersloh </a:t>
            </a:r>
            <a:r>
              <a:rPr lang="de-DE" sz="1600" b="1" dirty="0"/>
              <a:t>„Azubi-Channel“</a:t>
            </a:r>
          </a:p>
          <a:p>
            <a:r>
              <a:rPr lang="de-DE" sz="1600" dirty="0">
                <a:latin typeface="+mn-lt"/>
                <a:hlinkClick r:id="rId6"/>
              </a:rPr>
              <a:t>https://azubi-channel.de/</a:t>
            </a:r>
            <a:endParaRPr lang="de-DE" sz="1600" dirty="0">
              <a:latin typeface="+mn-lt"/>
            </a:endParaRPr>
          </a:p>
          <a:p>
            <a:r>
              <a:rPr lang="de-DE" sz="2000" dirty="0"/>
              <a:t>						Viel Erfolg! </a:t>
            </a:r>
            <a:endParaRPr lang="de-DE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b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de-DE" sz="2000" dirty="0"/>
          </a:p>
          <a:p>
            <a:endParaRPr lang="de-DE" sz="2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721451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7234672-0f4f-46b9-9fc5-c13b488f2abf" xsi:nil="true"/>
    <lcf76f155ced4ddcb4097134ff3c332f xmlns="6b3a600b-32a5-435c-9038-f04e610a642d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3120CFE5B7ADD498AFE706F903A4D1A" ma:contentTypeVersion="11" ma:contentTypeDescription="Ein neues Dokument erstellen." ma:contentTypeScope="" ma:versionID="37c926d2740d35d37b147d1784713472">
  <xsd:schema xmlns:xsd="http://www.w3.org/2001/XMLSchema" xmlns:xs="http://www.w3.org/2001/XMLSchema" xmlns:p="http://schemas.microsoft.com/office/2006/metadata/properties" xmlns:ns2="6b3a600b-32a5-435c-9038-f04e610a642d" xmlns:ns3="47234672-0f4f-46b9-9fc5-c13b488f2abf" targetNamespace="http://schemas.microsoft.com/office/2006/metadata/properties" ma:root="true" ma:fieldsID="2df64b434fc2eedddbc611c5807d3beb" ns2:_="" ns3:_="">
    <xsd:import namespace="6b3a600b-32a5-435c-9038-f04e610a642d"/>
    <xsd:import namespace="47234672-0f4f-46b9-9fc5-c13b488f2a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3a600b-32a5-435c-9038-f04e610a64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ea287eec-3a9a-4367-9ac2-7dce5736eb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234672-0f4f-46b9-9fc5-c13b488f2ab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0b80eff-93c7-4668-9884-66edebb59c2c}" ma:internalName="TaxCatchAll" ma:showField="CatchAllData" ma:web="47234672-0f4f-46b9-9fc5-c13b488f2a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233211-FEAB-4689-B88D-45CCF9A967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196366-E94D-4636-B4C1-DF37024EEFED}">
  <ds:schemaRefs>
    <ds:schemaRef ds:uri="http://purl.org/dc/terms/"/>
    <ds:schemaRef ds:uri="http://schemas.openxmlformats.org/package/2006/metadata/core-properties"/>
    <ds:schemaRef ds:uri="47234672-0f4f-46b9-9fc5-c13b488f2ab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b3a600b-32a5-435c-9038-f04e610a642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46FCFC7-C315-40DE-B112-21744FA9EF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3a600b-32a5-435c-9038-f04e610a642d"/>
    <ds:schemaRef ds:uri="47234672-0f4f-46b9-9fc5-c13b488f2a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397</Words>
  <Application>Microsoft Office PowerPoint</Application>
  <PresentationFormat>Bildschirmpräsentation (4:3)</PresentationFormat>
  <Paragraphs>77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Times New Roman</vt:lpstr>
      <vt:lpstr>Larissa</vt:lpstr>
      <vt:lpstr>Benutzerdefiniertes Design</vt:lpstr>
      <vt:lpstr>Die Sachen klären –  die Menschen stärken</vt:lpstr>
      <vt:lpstr>PowerPoint-Präsentation</vt:lpstr>
      <vt:lpstr>PowerPoint-Präsentation</vt:lpstr>
      <vt:lpstr>Praktikum EF: Überblick</vt:lpstr>
      <vt:lpstr>Praktikum EF: Suche</vt:lpstr>
    </vt:vector>
  </TitlesOfParts>
  <Company>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Sachen klären – die Menschen stärken</dc:title>
  <dc:creator>alex</dc:creator>
  <cp:lastModifiedBy>Alexandra Deneke</cp:lastModifiedBy>
  <cp:revision>51</cp:revision>
  <dcterms:created xsi:type="dcterms:W3CDTF">2011-10-03T15:37:29Z</dcterms:created>
  <dcterms:modified xsi:type="dcterms:W3CDTF">2025-09-16T13:03:45Z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0x010100B3120CFE5B7ADD498AFE706F903A4D1A</vt:lpwstr>
  </property>
</Properties>
</file>