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8" r:id="rId3"/>
    <p:sldId id="257" r:id="rId4"/>
    <p:sldId id="259" r:id="rId5"/>
    <p:sldId id="267" r:id="rId6"/>
    <p:sldId id="261" r:id="rId7"/>
    <p:sldId id="266" r:id="rId8"/>
    <p:sldId id="260" r:id="rId9"/>
    <p:sldId id="262" r:id="rId10"/>
    <p:sldId id="263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82" y="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5/22/2021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‹Nr.›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36516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7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2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7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2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7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1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3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2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4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5/22/2021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‹Nr.›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8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otr.fandom.com/wiki/The_Lord_of_the_Ring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CAC8F9-EC42-40C8-A929-0665AA11D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743804"/>
            <a:ext cx="4102609" cy="3793482"/>
          </a:xfrm>
        </p:spPr>
        <p:txBody>
          <a:bodyPr anchor="ctr">
            <a:normAutofit/>
          </a:bodyPr>
          <a:lstStyle/>
          <a:p>
            <a:pPr algn="l"/>
            <a:r>
              <a:rPr lang="de-DE" sz="5600" dirty="0"/>
              <a:t>Profilmodul Englisch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2D23019-303E-4560-8A5A-DC8821ACB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691564"/>
            <a:ext cx="4102609" cy="1422631"/>
          </a:xfrm>
        </p:spPr>
        <p:txBody>
          <a:bodyPr>
            <a:normAutofit/>
          </a:bodyPr>
          <a:lstStyle/>
          <a:p>
            <a:pPr algn="l"/>
            <a:r>
              <a:rPr lang="de-DE" dirty="0"/>
              <a:t>Themenüberblick Klasse 7</a:t>
            </a:r>
          </a:p>
        </p:txBody>
      </p:sp>
      <p:pic>
        <p:nvPicPr>
          <p:cNvPr id="4" name="Picture 3" descr="Kurvige Straße durch Hügel und ein Tal bei Sonnenuntergang">
            <a:extLst>
              <a:ext uri="{FF2B5EF4-FFF2-40B4-BE49-F238E27FC236}">
                <a16:creationId xmlns:a16="http://schemas.microsoft.com/office/drawing/2014/main" id="{974B6851-94D3-4EAE-AA21-912219B1CF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83" r="40605"/>
          <a:stretch/>
        </p:blipFill>
        <p:spPr>
          <a:xfrm>
            <a:off x="5349241" y="10"/>
            <a:ext cx="684275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3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458CDB-833E-481F-96DB-9F2076D8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Zusammengefasst: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7A97C8-9968-45B6-AE23-3C408E82F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/>
              <a:t>Es geht  nicht um Grammatik und deren Übung oder Vertiefung</a:t>
            </a:r>
          </a:p>
          <a:p>
            <a:r>
              <a:rPr lang="de-DE" dirty="0"/>
              <a:t>Es werden keine Klassenarbeiten vor- oder nachbearbeitet</a:t>
            </a:r>
          </a:p>
          <a:p>
            <a:r>
              <a:rPr lang="de-DE" dirty="0"/>
              <a:t>Es finden keine Tests statt</a:t>
            </a:r>
          </a:p>
          <a:p>
            <a:r>
              <a:rPr lang="de-DE" dirty="0"/>
              <a:t>Aber:  dein Wortschatz erweitert sich, du übst das freie Sprechen und lernst verschieden neue Themen und Inhalte kennen</a:t>
            </a:r>
          </a:p>
        </p:txBody>
      </p:sp>
    </p:spTree>
    <p:extLst>
      <p:ext uri="{BB962C8B-B14F-4D97-AF65-F5344CB8AC3E}">
        <p14:creationId xmlns:p14="http://schemas.microsoft.com/office/powerpoint/2010/main" val="1498914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111FE7-C4F1-41E0-B3F5-7FFA5F4A9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Framework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93D409-BD3D-466D-A99C-D1636B936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Der Profilkurs findet ein Schuljahr lang statt mit einer Doppelstunde pro Woche. </a:t>
            </a:r>
          </a:p>
          <a:p>
            <a:r>
              <a:rPr lang="de-DE" sz="2000" dirty="0"/>
              <a:t>Die genaue Anzahl der Module pro Halbjahr, die Reihenfolge und die inhaltliche Schwerpunktsetzung steht der unterrichtenden Lehrkraft frei. </a:t>
            </a:r>
          </a:p>
          <a:p>
            <a:r>
              <a:rPr lang="de-DE" sz="2000" dirty="0"/>
              <a:t>Die Gestaltung der Module basiert auf den Kompetenzerwartungen des offiziellen Lehrplans (G9). </a:t>
            </a:r>
          </a:p>
        </p:txBody>
      </p:sp>
    </p:spTree>
    <p:extLst>
      <p:ext uri="{BB962C8B-B14F-4D97-AF65-F5344CB8AC3E}">
        <p14:creationId xmlns:p14="http://schemas.microsoft.com/office/powerpoint/2010/main" val="415399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F13C2-18E9-4570-9AA6-7777D9AA1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>
                <a:ea typeface="Verdana" panose="020B0604030504040204" pitchFamily="34" charset="0"/>
              </a:rPr>
              <a:t>Modul 1: Hello and </a:t>
            </a:r>
            <a:r>
              <a:rPr lang="de-DE" dirty="0" err="1">
                <a:ea typeface="Verdana" panose="020B0604030504040204" pitchFamily="34" charset="0"/>
              </a:rPr>
              <a:t>welcome</a:t>
            </a:r>
            <a:r>
              <a:rPr lang="de-DE" dirty="0">
                <a:ea typeface="Verdana" panose="020B0604030504040204" pitchFamily="34" charset="0"/>
              </a:rPr>
              <a:t>! </a:t>
            </a:r>
            <a:r>
              <a:rPr lang="de-DE" sz="3600" dirty="0" err="1">
                <a:ea typeface="Verdana" panose="020B0604030504040204" pitchFamily="34" charset="0"/>
              </a:rPr>
              <a:t>Presentation</a:t>
            </a:r>
            <a:r>
              <a:rPr lang="de-DE" sz="3600" dirty="0">
                <a:ea typeface="Verdana" panose="020B0604030504040204" pitchFamily="34" charset="0"/>
              </a:rPr>
              <a:t> </a:t>
            </a:r>
            <a:r>
              <a:rPr lang="de-DE" sz="3600" dirty="0" err="1">
                <a:ea typeface="Verdana" panose="020B0604030504040204" pitchFamily="34" charset="0"/>
              </a:rPr>
              <a:t>of</a:t>
            </a:r>
            <a:r>
              <a:rPr lang="de-DE" sz="3600" dirty="0">
                <a:ea typeface="Verdana" panose="020B0604030504040204" pitchFamily="34" charset="0"/>
              </a:rPr>
              <a:t> a </a:t>
            </a:r>
            <a:r>
              <a:rPr lang="de-DE" sz="3600" dirty="0" err="1">
                <a:ea typeface="Verdana" panose="020B0604030504040204" pitchFamily="34" charset="0"/>
              </a:rPr>
              <a:t>topic</a:t>
            </a:r>
            <a:r>
              <a:rPr lang="de-DE" sz="3600" dirty="0">
                <a:ea typeface="Verdana" panose="020B0604030504040204" pitchFamily="34" charset="0"/>
              </a:rPr>
              <a:t> </a:t>
            </a:r>
            <a:r>
              <a:rPr lang="de-DE" sz="3600" dirty="0" err="1">
                <a:ea typeface="Verdana" panose="020B0604030504040204" pitchFamily="34" charset="0"/>
              </a:rPr>
              <a:t>of</a:t>
            </a:r>
            <a:r>
              <a:rPr lang="de-DE" sz="3600" dirty="0">
                <a:ea typeface="Verdana" panose="020B0604030504040204" pitchFamily="34" charset="0"/>
              </a:rPr>
              <a:t> </a:t>
            </a:r>
            <a:r>
              <a:rPr lang="de-DE" sz="3600" i="1" dirty="0" err="1">
                <a:ea typeface="Verdana" panose="020B0604030504040204" pitchFamily="34" charset="0"/>
              </a:rPr>
              <a:t>your</a:t>
            </a:r>
            <a:r>
              <a:rPr lang="de-DE" sz="3600" dirty="0">
                <a:ea typeface="Verdana" panose="020B0604030504040204" pitchFamily="34" charset="0"/>
              </a:rPr>
              <a:t> </a:t>
            </a:r>
            <a:r>
              <a:rPr lang="de-DE" sz="3600" dirty="0" err="1">
                <a:ea typeface="Verdana" panose="020B0604030504040204" pitchFamily="34" charset="0"/>
              </a:rPr>
              <a:t>choice</a:t>
            </a:r>
            <a:r>
              <a:rPr lang="de-DE" sz="3600" dirty="0">
                <a:ea typeface="Verdana" panose="020B0604030504040204" pitchFamily="34" charset="0"/>
              </a:rPr>
              <a:t>….</a:t>
            </a:r>
            <a:endParaRPr lang="de-DE" dirty="0">
              <a:ea typeface="Verdana" panose="020B060403050404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825001-5213-4BB3-90A3-B41B9534C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Thematische Vorbereitung eines selbstgewählten Themas </a:t>
            </a:r>
          </a:p>
          <a:p>
            <a:r>
              <a:rPr lang="de-DE" sz="2000" dirty="0"/>
              <a:t>Effektiv und spannend präsentieren (z.B. </a:t>
            </a:r>
            <a:r>
              <a:rPr lang="de-DE" sz="2000" dirty="0" err="1"/>
              <a:t>video</a:t>
            </a:r>
            <a:r>
              <a:rPr lang="de-DE" sz="2000" dirty="0"/>
              <a:t> </a:t>
            </a:r>
            <a:r>
              <a:rPr lang="de-DE" sz="2000" dirty="0" err="1"/>
              <a:t>clips</a:t>
            </a:r>
            <a:r>
              <a:rPr lang="de-DE" sz="2000" dirty="0"/>
              <a:t>, </a:t>
            </a:r>
            <a:r>
              <a:rPr lang="de-DE" sz="2000" dirty="0" err="1"/>
              <a:t>short</a:t>
            </a:r>
            <a:r>
              <a:rPr lang="de-DE" sz="2000" dirty="0"/>
              <a:t> </a:t>
            </a:r>
            <a:r>
              <a:rPr lang="de-DE" sz="2000" dirty="0" err="1"/>
              <a:t>films</a:t>
            </a:r>
            <a:r>
              <a:rPr lang="de-DE" sz="2000" dirty="0"/>
              <a:t>, </a:t>
            </a:r>
            <a:r>
              <a:rPr lang="de-DE" sz="2000" dirty="0" err="1"/>
              <a:t>sketches</a:t>
            </a:r>
            <a:r>
              <a:rPr lang="de-DE" sz="2000" dirty="0"/>
              <a:t>, </a:t>
            </a:r>
            <a:r>
              <a:rPr lang="de-DE" sz="2000" dirty="0" err="1"/>
              <a:t>ppt</a:t>
            </a:r>
            <a:r>
              <a:rPr lang="de-DE" sz="2000" dirty="0"/>
              <a:t>…) </a:t>
            </a:r>
          </a:p>
          <a:p>
            <a:r>
              <a:rPr lang="de-DE" sz="2000" dirty="0" err="1"/>
              <a:t>How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prepare</a:t>
            </a:r>
            <a:r>
              <a:rPr lang="de-DE" sz="2000" dirty="0"/>
              <a:t> a </a:t>
            </a:r>
            <a:r>
              <a:rPr lang="de-DE" sz="2000" dirty="0" err="1"/>
              <a:t>presentation</a:t>
            </a:r>
            <a:r>
              <a:rPr lang="de-DE" sz="2000" dirty="0"/>
              <a:t>, </a:t>
            </a:r>
            <a:r>
              <a:rPr lang="de-DE" sz="2000" dirty="0" err="1"/>
              <a:t>how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give</a:t>
            </a:r>
            <a:r>
              <a:rPr lang="de-DE" sz="2000" dirty="0"/>
              <a:t> </a:t>
            </a:r>
            <a:r>
              <a:rPr lang="de-DE" sz="2000" dirty="0" err="1"/>
              <a:t>feedback</a:t>
            </a:r>
            <a:endParaRPr lang="de-DE" sz="2000" dirty="0"/>
          </a:p>
          <a:p>
            <a:r>
              <a:rPr lang="de-DE" sz="2000" dirty="0" err="1"/>
              <a:t>Useful</a:t>
            </a:r>
            <a:r>
              <a:rPr lang="de-DE" sz="2000" dirty="0"/>
              <a:t> online </a:t>
            </a:r>
            <a:r>
              <a:rPr lang="de-DE" sz="2000" dirty="0" err="1"/>
              <a:t>resources</a:t>
            </a:r>
            <a:r>
              <a:rPr lang="de-DE" sz="2000" dirty="0"/>
              <a:t>, z.B. online </a:t>
            </a:r>
            <a:r>
              <a:rPr lang="de-DE" sz="2000" dirty="0" err="1"/>
              <a:t>dictionaries</a:t>
            </a:r>
            <a:r>
              <a:rPr lang="de-DE" sz="2000" dirty="0"/>
              <a:t> </a:t>
            </a:r>
          </a:p>
          <a:p>
            <a:endParaRPr lang="de-DE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CAD445C-72F2-4BFF-934E-DAA14F517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468" y="912262"/>
            <a:ext cx="1909864" cy="143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66E32A-4BAB-42B3-A602-B1CD47217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515" y="4091406"/>
            <a:ext cx="3498956" cy="249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D627E09-75D4-4F95-8075-A266F5C9C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45" y="5121734"/>
            <a:ext cx="3416483" cy="146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EF91A77-EEA5-4216-A1D1-B5A2C3777089}"/>
              </a:ext>
            </a:extLst>
          </p:cNvPr>
          <p:cNvSpPr txBox="1"/>
          <p:nvPr/>
        </p:nvSpPr>
        <p:spPr>
          <a:xfrm>
            <a:off x="4365645" y="6226865"/>
            <a:ext cx="10904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err="1"/>
              <a:t>archery</a:t>
            </a:r>
            <a:endParaRPr lang="de-DE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E9764C0B-4C74-4FFD-B6C7-EA5D4AC37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679" y="5028719"/>
            <a:ext cx="2483579" cy="178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320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43CAD1-2DFA-41B3-96CA-597179BF5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Modul 2: Making an </a:t>
            </a:r>
            <a:r>
              <a:rPr lang="de-DE" dirty="0" err="1"/>
              <a:t>audioplay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03A71C-75E8-4CCE-A727-CA3B798B2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Vorbereitung eines Hörspiels, z.B. </a:t>
            </a:r>
            <a:r>
              <a:rPr lang="de-DE" dirty="0" err="1"/>
              <a:t>fairy</a:t>
            </a:r>
            <a:r>
              <a:rPr lang="de-DE" dirty="0"/>
              <a:t> </a:t>
            </a:r>
            <a:r>
              <a:rPr lang="de-DE" dirty="0" err="1"/>
              <a:t>tale</a:t>
            </a:r>
            <a:r>
              <a:rPr lang="de-DE" dirty="0"/>
              <a:t>, </a:t>
            </a:r>
            <a:r>
              <a:rPr lang="de-DE" dirty="0" err="1"/>
              <a:t>adventure</a:t>
            </a:r>
            <a:r>
              <a:rPr lang="de-DE" dirty="0"/>
              <a:t> </a:t>
            </a:r>
            <a:r>
              <a:rPr lang="de-DE" dirty="0" err="1"/>
              <a:t>story</a:t>
            </a:r>
            <a:r>
              <a:rPr lang="de-DE" dirty="0"/>
              <a:t>, </a:t>
            </a:r>
            <a:r>
              <a:rPr lang="de-DE" dirty="0" err="1"/>
              <a:t>murder</a:t>
            </a:r>
            <a:r>
              <a:rPr lang="de-DE" dirty="0"/>
              <a:t> </a:t>
            </a:r>
            <a:r>
              <a:rPr lang="de-DE" dirty="0" err="1"/>
              <a:t>mystery</a:t>
            </a:r>
            <a:r>
              <a:rPr lang="de-DE" dirty="0"/>
              <a:t>…</a:t>
            </a:r>
          </a:p>
          <a:p>
            <a:r>
              <a:rPr lang="de-DE" dirty="0"/>
              <a:t>Erstellung eines Skripts </a:t>
            </a:r>
          </a:p>
          <a:p>
            <a:r>
              <a:rPr lang="de-DE" dirty="0"/>
              <a:t>szenisches Lesen der Rollen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 descr="Auf-Sendung-Schild (On Air) mit eingeschaltetem Licht">
            <a:extLst>
              <a:ext uri="{FF2B5EF4-FFF2-40B4-BE49-F238E27FC236}">
                <a16:creationId xmlns:a16="http://schemas.microsoft.com/office/drawing/2014/main" id="{E7C5E119-AD6C-475C-A63E-78886D5C9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608" y="3978709"/>
            <a:ext cx="2640564" cy="170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83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9B7199-FDEB-4E11-8227-F61B0C538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739" y="2432305"/>
            <a:ext cx="9144000" cy="312724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de-D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7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*school bell rings*</a:t>
            </a:r>
            <a:endParaRPr lang="de-DE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L: </a:t>
            </a:r>
            <a:r>
              <a:rPr lang="en-GB" sz="7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*sigh* </a:t>
            </a:r>
            <a:r>
              <a:rPr lang="en-GB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Finally school’s over!</a:t>
            </a:r>
            <a:endParaRPr lang="de-DE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J: Yes, and I’m really looking forward to the Christmas-Market tomorrow.</a:t>
            </a:r>
            <a:endParaRPr lang="de-DE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A: Me too! I’m very happy that it’s the end of the week now.</a:t>
            </a:r>
            <a:endParaRPr lang="de-DE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L: What?! I thought you liked school more than everything else.</a:t>
            </a:r>
            <a:endParaRPr lang="de-DE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A: </a:t>
            </a:r>
            <a:r>
              <a:rPr lang="en-GB" sz="7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Haha</a:t>
            </a:r>
            <a:r>
              <a:rPr lang="en-GB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very funny. See you tomorrow then.</a:t>
            </a:r>
            <a:endParaRPr lang="de-DE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L: Wait, my little sister has a performance at the Christmas-market with the choir in six days at 6 o’ clock. Do you want to go there with us?</a:t>
            </a:r>
            <a:endParaRPr lang="de-DE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J: Sure!</a:t>
            </a:r>
            <a:endParaRPr lang="de-DE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75105F6-FEAC-480E-B25A-76FFFAD52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44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christmas</a:t>
            </a:r>
            <a:r>
              <a:rPr lang="en-GB" sz="4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crime: three can keep a secret</a:t>
            </a:r>
            <a:br>
              <a:rPr lang="de-DE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Anja, </a:t>
            </a:r>
            <a:r>
              <a:rPr lang="de-DE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Arwen</a:t>
            </a: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-Nike, Maya, Pia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6586B72-8C5C-4275-9CF0-15369FCA1C7B}"/>
              </a:ext>
            </a:extLst>
          </p:cNvPr>
          <p:cNvSpPr txBox="1"/>
          <p:nvPr/>
        </p:nvSpPr>
        <p:spPr>
          <a:xfrm>
            <a:off x="1384739" y="914400"/>
            <a:ext cx="3116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Beispiel zu Modul 2:</a:t>
            </a:r>
          </a:p>
        </p:txBody>
      </p:sp>
    </p:spTree>
    <p:extLst>
      <p:ext uri="{BB962C8B-B14F-4D97-AF65-F5344CB8AC3E}">
        <p14:creationId xmlns:p14="http://schemas.microsoft.com/office/powerpoint/2010/main" val="2122135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2F261D-A105-4E45-B7C5-0D12465E3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Modul 3: </a:t>
            </a:r>
            <a:r>
              <a:rPr lang="de-DE" dirty="0" err="1"/>
              <a:t>Convincing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audience</a:t>
            </a:r>
            <a:r>
              <a:rPr lang="de-DE" dirty="0"/>
              <a:t>! </a:t>
            </a:r>
            <a:br>
              <a:rPr lang="de-DE" dirty="0"/>
            </a:br>
            <a:r>
              <a:rPr lang="de-DE" sz="3000" dirty="0" err="1"/>
              <a:t>My</a:t>
            </a:r>
            <a:r>
              <a:rPr lang="de-DE" sz="3000" dirty="0"/>
              <a:t> </a:t>
            </a:r>
            <a:r>
              <a:rPr lang="de-DE" sz="3000" dirty="0" err="1"/>
              <a:t>favourite</a:t>
            </a:r>
            <a:r>
              <a:rPr lang="de-DE" sz="3000" dirty="0"/>
              <a:t>… and </a:t>
            </a:r>
            <a:r>
              <a:rPr lang="de-DE" sz="3000" dirty="0" err="1"/>
              <a:t>why</a:t>
            </a:r>
            <a:r>
              <a:rPr lang="de-DE" sz="3000" dirty="0"/>
              <a:t> </a:t>
            </a:r>
            <a:r>
              <a:rPr lang="de-DE" sz="3000" dirty="0" err="1"/>
              <a:t>you</a:t>
            </a:r>
            <a:r>
              <a:rPr lang="de-DE" sz="3000" dirty="0"/>
              <a:t> </a:t>
            </a:r>
            <a:r>
              <a:rPr lang="de-DE" sz="3000" dirty="0" err="1"/>
              <a:t>should</a:t>
            </a:r>
            <a:r>
              <a:rPr lang="de-DE" sz="3000" dirty="0"/>
              <a:t> </a:t>
            </a:r>
            <a:r>
              <a:rPr lang="de-DE" sz="3000" dirty="0" err="1"/>
              <a:t>read</a:t>
            </a:r>
            <a:r>
              <a:rPr lang="de-DE" sz="3000" dirty="0"/>
              <a:t>, </a:t>
            </a:r>
            <a:r>
              <a:rPr lang="de-DE" sz="3000" dirty="0" err="1"/>
              <a:t>watch</a:t>
            </a:r>
            <a:r>
              <a:rPr lang="de-DE" sz="3000" dirty="0"/>
              <a:t>, </a:t>
            </a:r>
            <a:r>
              <a:rPr lang="de-DE" sz="3000" dirty="0" err="1"/>
              <a:t>see</a:t>
            </a:r>
            <a:r>
              <a:rPr lang="de-DE" sz="3000" dirty="0"/>
              <a:t> </a:t>
            </a:r>
            <a:r>
              <a:rPr lang="de-DE" sz="3000" dirty="0" err="1"/>
              <a:t>it!</a:t>
            </a:r>
            <a:r>
              <a:rPr lang="de-DE" sz="3000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24D5A9-01AC-40A2-ACD5-87021A992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/>
              <a:t>Erstellen von Werbespots oder Postern, von kurzen Filmclips (z.B. </a:t>
            </a:r>
            <a:r>
              <a:rPr lang="de-DE" dirty="0" err="1"/>
              <a:t>stop</a:t>
            </a:r>
            <a:r>
              <a:rPr lang="de-DE" dirty="0"/>
              <a:t> </a:t>
            </a:r>
            <a:r>
              <a:rPr lang="de-DE" dirty="0" err="1"/>
              <a:t>motion</a:t>
            </a:r>
            <a:r>
              <a:rPr lang="de-DE" dirty="0"/>
              <a:t> </a:t>
            </a:r>
            <a:r>
              <a:rPr lang="de-DE" dirty="0" err="1"/>
              <a:t>films</a:t>
            </a:r>
            <a:r>
              <a:rPr lang="de-DE" dirty="0"/>
              <a:t>), von einer </a:t>
            </a:r>
            <a:r>
              <a:rPr lang="de-DE" dirty="0" err="1"/>
              <a:t>ppt</a:t>
            </a:r>
            <a:r>
              <a:rPr lang="de-DE" dirty="0"/>
              <a:t>-Präsentation, etc.</a:t>
            </a:r>
          </a:p>
          <a:p>
            <a:r>
              <a:rPr lang="de-DE" dirty="0"/>
              <a:t>Übung des Hör-/Sehverstehens, indem z.B. </a:t>
            </a:r>
          </a:p>
          <a:p>
            <a:pPr marL="0" indent="0">
              <a:buNone/>
            </a:pPr>
            <a:r>
              <a:rPr lang="de-DE" dirty="0"/>
              <a:t>    Filmausschnitte gemeinsam angeschaut </a:t>
            </a:r>
          </a:p>
          <a:p>
            <a:pPr marL="0" indent="0">
              <a:buNone/>
            </a:pPr>
            <a:r>
              <a:rPr lang="de-DE" dirty="0"/>
              <a:t>    werden, Buchauszüge vorgelesen werden, </a:t>
            </a:r>
          </a:p>
          <a:p>
            <a:pPr marL="0" indent="0">
              <a:buNone/>
            </a:pPr>
            <a:r>
              <a:rPr lang="de-DE" dirty="0"/>
              <a:t>    etc.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 descr="Eine Spielzeugrakete, die aus dem Computer fliegt">
            <a:extLst>
              <a:ext uri="{FF2B5EF4-FFF2-40B4-BE49-F238E27FC236}">
                <a16:creationId xmlns:a16="http://schemas.microsoft.com/office/drawing/2014/main" id="{7CD909E5-E05B-4DA2-AFF3-1F6EDB925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094" y="4191491"/>
            <a:ext cx="2629447" cy="175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60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ED542E-C9E9-4886-8D08-51DE5D272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/>
          <a:lstStyle/>
          <a:p>
            <a:r>
              <a:rPr lang="de-DE">
                <a:latin typeface="Segoe Script" panose="030B0504020000000003" pitchFamily="66" charset="0"/>
                <a:cs typeface="Calibri Light" panose="020F0302020204030204"/>
              </a:rPr>
              <a:t>The ring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DF0040-83CD-45AB-924C-CC1B84A30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DE" sz="2000">
                <a:cs typeface="Calibri"/>
              </a:rPr>
              <a:t>19 magic rings were made </a:t>
            </a:r>
            <a:endParaRPr lang="de-DE" sz="2000"/>
          </a:p>
          <a:p>
            <a:r>
              <a:rPr lang="de-DE" sz="2000">
                <a:cs typeface="Calibri"/>
              </a:rPr>
              <a:t>Sauron made his own ring without the others knowing</a:t>
            </a:r>
          </a:p>
          <a:p>
            <a:r>
              <a:rPr lang="de-DE" sz="2000">
                <a:cs typeface="Calibri"/>
              </a:rPr>
              <a:t>It was much stronger than the other ones but also evil</a:t>
            </a:r>
          </a:p>
          <a:p>
            <a:r>
              <a:rPr lang="de-DE" sz="2000">
                <a:cs typeface="Calibri"/>
              </a:rPr>
              <a:t>Humans got greedy and turned into nazgul (the servants of sauron)</a:t>
            </a:r>
          </a:p>
          <a:p>
            <a:endParaRPr lang="de-DE" sz="2000">
              <a:cs typeface="Calibri"/>
            </a:endParaRP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7D8A21FF-ADD6-45D5-BECC-BBD626518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36" r="-1" b="15072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A466D9D-317C-9843-99E9-9A4FF12229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71" b="6254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B9F0B3A-D13A-4DE9-805B-677B4541B8A2}"/>
              </a:ext>
            </a:extLst>
          </p:cNvPr>
          <p:cNvSpPr txBox="1"/>
          <p:nvPr/>
        </p:nvSpPr>
        <p:spPr>
          <a:xfrm>
            <a:off x="4654296" y="41959"/>
            <a:ext cx="34001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Power Point Präsentation zu Modul 3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9967A3D-3EB5-43B7-9284-4DC0715CE8D1}"/>
              </a:ext>
            </a:extLst>
          </p:cNvPr>
          <p:cNvSpPr txBox="1"/>
          <p:nvPr/>
        </p:nvSpPr>
        <p:spPr>
          <a:xfrm>
            <a:off x="421690" y="6308209"/>
            <a:ext cx="86157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ea typeface="+mn-lt"/>
                <a:cs typeface="+mn-lt"/>
                <a:hlinkClick r:id="rId4"/>
              </a:rPr>
              <a:t>Source: https://lotr.fandom.com/wiki/The_Lord_of_the_Rings</a:t>
            </a:r>
            <a:endParaRPr lang="de-DE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0226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CAB69796-006B-41C3-9AD9-54781D495013}"/>
              </a:ext>
            </a:extLst>
          </p:cNvPr>
          <p:cNvSpPr txBox="1"/>
          <p:nvPr/>
        </p:nvSpPr>
        <p:spPr>
          <a:xfrm>
            <a:off x="752475" y="6363730"/>
            <a:ext cx="105316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Quelle: https://www.thalia.de/shop/home/artikeldetails/ID16307951.html?ProvID=11000522&amp;gclid=Cj0KCQjw16KFBhCgARIsALB0g8KRiuGgTE3VEh6rMctcLcDQPbC42FU5RgwEN084PKLdFC0LVm9X4y8aAuzkEALw_wcB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0688D9-E2E7-4769-A87A-6625E993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Modul 4: Never judge a book by its cover – </a:t>
            </a:r>
            <a:r>
              <a:rPr lang="de-DE" sz="3600"/>
              <a:t>reading an English novel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3E8A40-CD57-4F60-9EF9-392706CFA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Buchauswahl von einem oder mehreren </a:t>
            </a:r>
          </a:p>
          <a:p>
            <a:pPr marL="0" indent="0">
              <a:buNone/>
            </a:pPr>
            <a:r>
              <a:rPr lang="de-DE" dirty="0"/>
              <a:t>    Büchern nach Absprache mit den Schülern, z.B.</a:t>
            </a:r>
          </a:p>
          <a:p>
            <a:pPr marL="0" indent="0">
              <a:buNone/>
            </a:pPr>
            <a:r>
              <a:rPr lang="de-DE" dirty="0"/>
              <a:t>   2020/21die </a:t>
            </a:r>
            <a:r>
              <a:rPr lang="de-DE" dirty="0" err="1"/>
              <a:t>graphic</a:t>
            </a:r>
            <a:r>
              <a:rPr lang="de-DE" dirty="0"/>
              <a:t> </a:t>
            </a:r>
            <a:r>
              <a:rPr lang="de-DE" dirty="0" err="1"/>
              <a:t>novel</a:t>
            </a:r>
            <a:r>
              <a:rPr lang="de-DE" dirty="0"/>
              <a:t> „</a:t>
            </a:r>
            <a:r>
              <a:rPr lang="de-DE" dirty="0" err="1"/>
              <a:t>Coraline</a:t>
            </a:r>
            <a:r>
              <a:rPr lang="de-DE" dirty="0"/>
              <a:t>“</a:t>
            </a:r>
          </a:p>
          <a:p>
            <a:r>
              <a:rPr lang="de-DE" dirty="0"/>
              <a:t>Gemeinsames Lesen und Diskussion von Inhalten und Wendungen </a:t>
            </a:r>
          </a:p>
          <a:p>
            <a:r>
              <a:rPr lang="de-DE" dirty="0"/>
              <a:t>Kreative Aufgaben (Dialoge, Anschlussgeschichten, Tagebucheinträge, Comicversionen, Recherche online…) </a:t>
            </a:r>
          </a:p>
        </p:txBody>
      </p:sp>
      <p:pic>
        <p:nvPicPr>
          <p:cNvPr id="5" name="Grafik 4" descr="Nahaufnahme einer zu einem Herz geformten Buchseite">
            <a:extLst>
              <a:ext uri="{FF2B5EF4-FFF2-40B4-BE49-F238E27FC236}">
                <a16:creationId xmlns:a16="http://schemas.microsoft.com/office/drawing/2014/main" id="{E91A999C-209C-413B-91E6-EC56A3E37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165" y="2559573"/>
            <a:ext cx="2274080" cy="1517904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9C1706B2-264A-48C0-8335-A1AD3A1F9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294" y="4406630"/>
            <a:ext cx="1387792" cy="207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02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Nahaufnahme eines violetten Vorhangs in verschiedenen Farbtönen">
            <a:extLst>
              <a:ext uri="{FF2B5EF4-FFF2-40B4-BE49-F238E27FC236}">
                <a16:creationId xmlns:a16="http://schemas.microsoft.com/office/drawing/2014/main" id="{E2ACA216-A709-49FD-96CD-F9C4E7533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599" y="4535424"/>
            <a:ext cx="2561876" cy="17075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591054D-62F7-482C-9DF0-26C132C23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Modul 5: </a:t>
            </a:r>
            <a:r>
              <a:rPr lang="de-DE" dirty="0" err="1"/>
              <a:t>Let‘s</a:t>
            </a:r>
            <a:r>
              <a:rPr lang="de-DE" dirty="0"/>
              <a:t> </a:t>
            </a:r>
            <a:r>
              <a:rPr lang="de-DE" dirty="0" err="1"/>
              <a:t>draw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curtain</a:t>
            </a:r>
            <a:r>
              <a:rPr lang="de-DE" dirty="0"/>
              <a:t>…</a:t>
            </a:r>
            <a:br>
              <a:rPr lang="de-DE" dirty="0"/>
            </a:br>
            <a:r>
              <a:rPr lang="de-DE" sz="3600" dirty="0" err="1"/>
              <a:t>Developing</a:t>
            </a:r>
            <a:r>
              <a:rPr lang="de-DE" sz="3600" dirty="0"/>
              <a:t> an English </a:t>
            </a:r>
            <a:r>
              <a:rPr lang="de-DE" sz="3600" dirty="0" err="1"/>
              <a:t>drama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3B376E-737A-4651-9D15-B4420B7A2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Erarbeitung eines Bühnenstücks bzw. schauspielerischer Kleinformen</a:t>
            </a:r>
          </a:p>
          <a:p>
            <a:r>
              <a:rPr lang="de-DE" dirty="0"/>
              <a:t>Grundübungen zur Entwicklung schauspielerischer Kompetenzen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0852112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AnalogousFromDarkSeedLeftStep">
      <a:dk1>
        <a:srgbClr val="000000"/>
      </a:dk1>
      <a:lt1>
        <a:srgbClr val="FFFFFF"/>
      </a:lt1>
      <a:dk2>
        <a:srgbClr val="34371F"/>
      </a:dk2>
      <a:lt2>
        <a:srgbClr val="E8E2E6"/>
      </a:lt2>
      <a:accent1>
        <a:srgbClr val="47B570"/>
      </a:accent1>
      <a:accent2>
        <a:srgbClr val="40B13B"/>
      </a:accent2>
      <a:accent3>
        <a:srgbClr val="75AF45"/>
      </a:accent3>
      <a:accent4>
        <a:srgbClr val="9BA938"/>
      </a:accent4>
      <a:accent5>
        <a:srgbClr val="BE9C4B"/>
      </a:accent5>
      <a:accent6>
        <a:srgbClr val="B15D3B"/>
      </a:accent6>
      <a:hlink>
        <a:srgbClr val="8E822F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576</Words>
  <Application>Microsoft Office PowerPoint</Application>
  <PresentationFormat>Breitbild</PresentationFormat>
  <Paragraphs>56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Aharoni</vt:lpstr>
      <vt:lpstr>Arial</vt:lpstr>
      <vt:lpstr>Avenir Next LT Pro</vt:lpstr>
      <vt:lpstr>Calibri</vt:lpstr>
      <vt:lpstr>Segoe Script</vt:lpstr>
      <vt:lpstr>PrismaticVTI</vt:lpstr>
      <vt:lpstr>Profilmodul Englisch</vt:lpstr>
      <vt:lpstr>Framework </vt:lpstr>
      <vt:lpstr>Modul 1: Hello and welcome! Presentation of a topic of your choice….</vt:lpstr>
      <vt:lpstr>Modul 2: Making an audioplay</vt:lpstr>
      <vt:lpstr>A christmas crime: three can keep a secret by Anja, Arwen, Maj-Nike, Maya, Pia</vt:lpstr>
      <vt:lpstr>Modul 3: Convincing your audience!  My favourite… and why you should read, watch, see it! </vt:lpstr>
      <vt:lpstr>The ring</vt:lpstr>
      <vt:lpstr>Modul 4: Never judge a book by its cover – reading an English novel </vt:lpstr>
      <vt:lpstr>Modul 5: Let‘s draw the curtain… Developing an English drama</vt:lpstr>
      <vt:lpstr>Zusammengefasst: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Profilmodul Englisch</dc:title>
  <dc:creator>Jens Dunker</dc:creator>
  <cp:lastModifiedBy>Sarah Brügge</cp:lastModifiedBy>
  <cp:revision>15</cp:revision>
  <dcterms:created xsi:type="dcterms:W3CDTF">2021-05-21T15:42:52Z</dcterms:created>
  <dcterms:modified xsi:type="dcterms:W3CDTF">2021-05-22T15:28:32Z</dcterms:modified>
</cp:coreProperties>
</file>