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77" r:id="rId6"/>
    <p:sldId id="276" r:id="rId7"/>
    <p:sldId id="271" r:id="rId8"/>
    <p:sldId id="269" r:id="rId9"/>
    <p:sldId id="270" r:id="rId10"/>
    <p:sldId id="272" r:id="rId11"/>
    <p:sldId id="273" r:id="rId12"/>
    <p:sldId id="274" r:id="rId13"/>
    <p:sldId id="275" r:id="rId14"/>
    <p:sldId id="278" r:id="rId1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John" initials="TJ" lastIdx="1" clrIdx="0">
    <p:extLst>
      <p:ext uri="{19B8F6BF-5375-455C-9EA6-DF929625EA0E}">
        <p15:presenceInfo xmlns:p15="http://schemas.microsoft.com/office/powerpoint/2012/main" userId="e420d0816851efdc" providerId="Windows Live"/>
      </p:ext>
    </p:extLst>
  </p:cmAuthor>
  <p:cmAuthor id="2" name="Patricia Kluge" initials="PK" lastIdx="1" clrIdx="1">
    <p:extLst>
      <p:ext uri="{19B8F6BF-5375-455C-9EA6-DF929625EA0E}">
        <p15:presenceInfo xmlns:p15="http://schemas.microsoft.com/office/powerpoint/2012/main" userId="Patricia Klug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67" d="100"/>
          <a:sy n="67"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FC4BF16A-71E4-4424-8BC0-228478CE8BBF}" type="datetimeFigureOut">
              <a:rPr lang="de-DE" smtClean="0"/>
              <a:t>03.05.2021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D002A7E-D5B8-4F40-B1D5-ACD60262DECA}" type="slidenum">
              <a:rPr lang="de-DE" smtClean="0"/>
              <a:t>‹Nr.›</a:t>
            </a:fld>
            <a:endParaRPr lang="de-DE"/>
          </a:p>
        </p:txBody>
      </p:sp>
    </p:spTree>
    <p:extLst>
      <p:ext uri="{BB962C8B-B14F-4D97-AF65-F5344CB8AC3E}">
        <p14:creationId xmlns:p14="http://schemas.microsoft.com/office/powerpoint/2010/main" val="2335901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C4BF16A-71E4-4424-8BC0-228478CE8BBF}" type="datetimeFigureOut">
              <a:rPr lang="de-DE" smtClean="0"/>
              <a:t>03.05.2021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D002A7E-D5B8-4F40-B1D5-ACD60262DECA}" type="slidenum">
              <a:rPr lang="de-DE" smtClean="0"/>
              <a:t>‹Nr.›</a:t>
            </a:fld>
            <a:endParaRPr lang="de-DE"/>
          </a:p>
        </p:txBody>
      </p:sp>
    </p:spTree>
    <p:extLst>
      <p:ext uri="{BB962C8B-B14F-4D97-AF65-F5344CB8AC3E}">
        <p14:creationId xmlns:p14="http://schemas.microsoft.com/office/powerpoint/2010/main" val="4149877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C4BF16A-71E4-4424-8BC0-228478CE8BBF}" type="datetimeFigureOut">
              <a:rPr lang="de-DE" smtClean="0"/>
              <a:t>03.05.2021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D002A7E-D5B8-4F40-B1D5-ACD60262DECA}" type="slidenum">
              <a:rPr lang="de-DE" smtClean="0"/>
              <a:t>‹Nr.›</a:t>
            </a:fld>
            <a:endParaRPr lang="de-DE"/>
          </a:p>
        </p:txBody>
      </p:sp>
    </p:spTree>
    <p:extLst>
      <p:ext uri="{BB962C8B-B14F-4D97-AF65-F5344CB8AC3E}">
        <p14:creationId xmlns:p14="http://schemas.microsoft.com/office/powerpoint/2010/main" val="64692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C4BF16A-71E4-4424-8BC0-228478CE8BBF}" type="datetimeFigureOut">
              <a:rPr lang="de-DE" smtClean="0"/>
              <a:t>03.05.2021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D002A7E-D5B8-4F40-B1D5-ACD60262DECA}" type="slidenum">
              <a:rPr lang="de-DE" smtClean="0"/>
              <a:t>‹Nr.›</a:t>
            </a:fld>
            <a:endParaRPr lang="de-DE"/>
          </a:p>
        </p:txBody>
      </p:sp>
    </p:spTree>
    <p:extLst>
      <p:ext uri="{BB962C8B-B14F-4D97-AF65-F5344CB8AC3E}">
        <p14:creationId xmlns:p14="http://schemas.microsoft.com/office/powerpoint/2010/main" val="3389051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FC4BF16A-71E4-4424-8BC0-228478CE8BBF}" type="datetimeFigureOut">
              <a:rPr lang="de-DE" smtClean="0"/>
              <a:t>03.05.2021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D002A7E-D5B8-4F40-B1D5-ACD60262DECA}" type="slidenum">
              <a:rPr lang="de-DE" smtClean="0"/>
              <a:t>‹Nr.›</a:t>
            </a:fld>
            <a:endParaRPr lang="de-DE"/>
          </a:p>
        </p:txBody>
      </p:sp>
    </p:spTree>
    <p:extLst>
      <p:ext uri="{BB962C8B-B14F-4D97-AF65-F5344CB8AC3E}">
        <p14:creationId xmlns:p14="http://schemas.microsoft.com/office/powerpoint/2010/main" val="3851444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FC4BF16A-71E4-4424-8BC0-228478CE8BBF}" type="datetimeFigureOut">
              <a:rPr lang="de-DE" smtClean="0"/>
              <a:t>03.05.2021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D002A7E-D5B8-4F40-B1D5-ACD60262DECA}" type="slidenum">
              <a:rPr lang="de-DE" smtClean="0"/>
              <a:t>‹Nr.›</a:t>
            </a:fld>
            <a:endParaRPr lang="de-DE"/>
          </a:p>
        </p:txBody>
      </p:sp>
    </p:spTree>
    <p:extLst>
      <p:ext uri="{BB962C8B-B14F-4D97-AF65-F5344CB8AC3E}">
        <p14:creationId xmlns:p14="http://schemas.microsoft.com/office/powerpoint/2010/main" val="1271019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FC4BF16A-71E4-4424-8BC0-228478CE8BBF}" type="datetimeFigureOut">
              <a:rPr lang="de-DE" smtClean="0"/>
              <a:t>03.05.2021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CD002A7E-D5B8-4F40-B1D5-ACD60262DECA}" type="slidenum">
              <a:rPr lang="de-DE" smtClean="0"/>
              <a:t>‹Nr.›</a:t>
            </a:fld>
            <a:endParaRPr lang="de-DE"/>
          </a:p>
        </p:txBody>
      </p:sp>
    </p:spTree>
    <p:extLst>
      <p:ext uri="{BB962C8B-B14F-4D97-AF65-F5344CB8AC3E}">
        <p14:creationId xmlns:p14="http://schemas.microsoft.com/office/powerpoint/2010/main" val="4252724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FC4BF16A-71E4-4424-8BC0-228478CE8BBF}" type="datetimeFigureOut">
              <a:rPr lang="de-DE" smtClean="0"/>
              <a:t>03.05.2021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D002A7E-D5B8-4F40-B1D5-ACD60262DECA}" type="slidenum">
              <a:rPr lang="de-DE" smtClean="0"/>
              <a:t>‹Nr.›</a:t>
            </a:fld>
            <a:endParaRPr lang="de-DE"/>
          </a:p>
        </p:txBody>
      </p:sp>
    </p:spTree>
    <p:extLst>
      <p:ext uri="{BB962C8B-B14F-4D97-AF65-F5344CB8AC3E}">
        <p14:creationId xmlns:p14="http://schemas.microsoft.com/office/powerpoint/2010/main" val="440664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C4BF16A-71E4-4424-8BC0-228478CE8BBF}" type="datetimeFigureOut">
              <a:rPr lang="de-DE" smtClean="0"/>
              <a:t>03.05.2021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CD002A7E-D5B8-4F40-B1D5-ACD60262DECA}" type="slidenum">
              <a:rPr lang="de-DE" smtClean="0"/>
              <a:t>‹Nr.›</a:t>
            </a:fld>
            <a:endParaRPr lang="de-DE"/>
          </a:p>
        </p:txBody>
      </p:sp>
    </p:spTree>
    <p:extLst>
      <p:ext uri="{BB962C8B-B14F-4D97-AF65-F5344CB8AC3E}">
        <p14:creationId xmlns:p14="http://schemas.microsoft.com/office/powerpoint/2010/main" val="2533661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FC4BF16A-71E4-4424-8BC0-228478CE8BBF}" type="datetimeFigureOut">
              <a:rPr lang="de-DE" smtClean="0"/>
              <a:t>03.05.2021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D002A7E-D5B8-4F40-B1D5-ACD60262DECA}" type="slidenum">
              <a:rPr lang="de-DE" smtClean="0"/>
              <a:t>‹Nr.›</a:t>
            </a:fld>
            <a:endParaRPr lang="de-DE"/>
          </a:p>
        </p:txBody>
      </p:sp>
    </p:spTree>
    <p:extLst>
      <p:ext uri="{BB962C8B-B14F-4D97-AF65-F5344CB8AC3E}">
        <p14:creationId xmlns:p14="http://schemas.microsoft.com/office/powerpoint/2010/main" val="373537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FC4BF16A-71E4-4424-8BC0-228478CE8BBF}" type="datetimeFigureOut">
              <a:rPr lang="de-DE" smtClean="0"/>
              <a:t>03.05.2021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D002A7E-D5B8-4F40-B1D5-ACD60262DECA}" type="slidenum">
              <a:rPr lang="de-DE" smtClean="0"/>
              <a:t>‹Nr.›</a:t>
            </a:fld>
            <a:endParaRPr lang="de-DE"/>
          </a:p>
        </p:txBody>
      </p:sp>
    </p:spTree>
    <p:extLst>
      <p:ext uri="{BB962C8B-B14F-4D97-AF65-F5344CB8AC3E}">
        <p14:creationId xmlns:p14="http://schemas.microsoft.com/office/powerpoint/2010/main" val="2698760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4BF16A-71E4-4424-8BC0-228478CE8BBF}" type="datetimeFigureOut">
              <a:rPr lang="de-DE" smtClean="0"/>
              <a:t>03.05.2021</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002A7E-D5B8-4F40-B1D5-ACD60262DECA}" type="slidenum">
              <a:rPr lang="de-DE" smtClean="0"/>
              <a:t>‹Nr.›</a:t>
            </a:fld>
            <a:endParaRPr lang="de-DE"/>
          </a:p>
        </p:txBody>
      </p:sp>
    </p:spTree>
    <p:extLst>
      <p:ext uri="{BB962C8B-B14F-4D97-AF65-F5344CB8AC3E}">
        <p14:creationId xmlns:p14="http://schemas.microsoft.com/office/powerpoint/2010/main" val="2413161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b="1" dirty="0"/>
              <a:t>Profilmodul Gesellschaftswissenschaften</a:t>
            </a:r>
          </a:p>
        </p:txBody>
      </p:sp>
      <p:sp>
        <p:nvSpPr>
          <p:cNvPr id="3" name="Untertitel 2"/>
          <p:cNvSpPr>
            <a:spLocks noGrp="1"/>
          </p:cNvSpPr>
          <p:nvPr>
            <p:ph type="subTitle" idx="1"/>
          </p:nvPr>
        </p:nvSpPr>
        <p:spPr/>
        <p:txBody>
          <a:bodyPr>
            <a:normAutofit lnSpcReduction="10000"/>
          </a:bodyPr>
          <a:lstStyle/>
          <a:p>
            <a:r>
              <a:rPr lang="de-DE" dirty="0"/>
              <a:t>Geschichte (Jg. 8)</a:t>
            </a:r>
          </a:p>
          <a:p>
            <a:endParaRPr lang="de-DE" dirty="0"/>
          </a:p>
          <a:p>
            <a:r>
              <a:rPr lang="de-DE" dirty="0"/>
              <a:t> </a:t>
            </a:r>
            <a:r>
              <a:rPr lang="de-DE" i="1" dirty="0"/>
              <a:t>Frauen- und Männerbilder – Geschichte(n) aus dem Leben vom Mittelalter bis heute</a:t>
            </a:r>
          </a:p>
          <a:p>
            <a:endParaRPr lang="de-DE" dirty="0"/>
          </a:p>
        </p:txBody>
      </p:sp>
    </p:spTree>
    <p:extLst>
      <p:ext uri="{BB962C8B-B14F-4D97-AF65-F5344CB8AC3E}">
        <p14:creationId xmlns:p14="http://schemas.microsoft.com/office/powerpoint/2010/main" val="17946281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B8B1DBD-68B3-4D78-914D-356A2B87A084}"/>
              </a:ext>
            </a:extLst>
          </p:cNvPr>
          <p:cNvSpPr>
            <a:spLocks noGrp="1"/>
          </p:cNvSpPr>
          <p:nvPr>
            <p:ph idx="1"/>
          </p:nvPr>
        </p:nvSpPr>
        <p:spPr>
          <a:xfrm>
            <a:off x="669525" y="875715"/>
            <a:ext cx="10818180" cy="5400798"/>
          </a:xfrm>
        </p:spPr>
        <p:txBody>
          <a:bodyPr/>
          <a:lstStyle/>
          <a:p>
            <a:pPr marL="0" indent="0">
              <a:buNone/>
            </a:pPr>
            <a:r>
              <a:rPr lang="de-DE" b="1" dirty="0"/>
              <a:t>Themenfeld VI: </a:t>
            </a:r>
            <a:r>
              <a:rPr lang="de-DE" dirty="0"/>
              <a:t>Markt der Möglichkeiten – eure Ideen zählen!</a:t>
            </a:r>
          </a:p>
          <a:p>
            <a:pPr marL="0" indent="0">
              <a:buNone/>
            </a:pPr>
            <a:endParaRPr lang="de-DE" b="1" dirty="0"/>
          </a:p>
        </p:txBody>
      </p:sp>
      <p:sp>
        <p:nvSpPr>
          <p:cNvPr id="4" name="Denkblase: wolkenförmig 3">
            <a:extLst>
              <a:ext uri="{FF2B5EF4-FFF2-40B4-BE49-F238E27FC236}">
                <a16:creationId xmlns:a16="http://schemas.microsoft.com/office/drawing/2014/main" id="{5BBEE44E-B062-4405-BEC8-C9CB3637496F}"/>
              </a:ext>
            </a:extLst>
          </p:cNvPr>
          <p:cNvSpPr/>
          <p:nvPr/>
        </p:nvSpPr>
        <p:spPr>
          <a:xfrm>
            <a:off x="352639" y="3390005"/>
            <a:ext cx="3846753" cy="2592280"/>
          </a:xfrm>
          <a:prstGeom prst="cloudCallout">
            <a:avLst>
              <a:gd name="adj1" fmla="val -43930"/>
              <a:gd name="adj2" fmla="val 6995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2000" dirty="0"/>
              <a:t>Politische und gesellschaftliche Gleichberechtigung zwischen Männern und Frauen?!</a:t>
            </a:r>
          </a:p>
        </p:txBody>
      </p:sp>
      <p:sp>
        <p:nvSpPr>
          <p:cNvPr id="5" name="Denkblase: wolkenförmig 4">
            <a:extLst>
              <a:ext uri="{FF2B5EF4-FFF2-40B4-BE49-F238E27FC236}">
                <a16:creationId xmlns:a16="http://schemas.microsoft.com/office/drawing/2014/main" id="{41EB7D02-C0A7-4FDA-AD54-705ED424788A}"/>
              </a:ext>
            </a:extLst>
          </p:cNvPr>
          <p:cNvSpPr/>
          <p:nvPr/>
        </p:nvSpPr>
        <p:spPr>
          <a:xfrm>
            <a:off x="4061995" y="1923919"/>
            <a:ext cx="3183755" cy="1505081"/>
          </a:xfrm>
          <a:prstGeom prst="cloudCallout">
            <a:avLst>
              <a:gd name="adj1" fmla="val -6312"/>
              <a:gd name="adj2" fmla="val 81944"/>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2000" dirty="0"/>
              <a:t>68er Revolution – Flowerpower und freie Liebe!</a:t>
            </a:r>
          </a:p>
        </p:txBody>
      </p:sp>
      <p:sp>
        <p:nvSpPr>
          <p:cNvPr id="6" name="Denkblase: wolkenförmig 5">
            <a:extLst>
              <a:ext uri="{FF2B5EF4-FFF2-40B4-BE49-F238E27FC236}">
                <a16:creationId xmlns:a16="http://schemas.microsoft.com/office/drawing/2014/main" id="{36C86A96-330D-4109-A45E-80F3E94EFE47}"/>
              </a:ext>
            </a:extLst>
          </p:cNvPr>
          <p:cNvSpPr/>
          <p:nvPr/>
        </p:nvSpPr>
        <p:spPr>
          <a:xfrm>
            <a:off x="4568022" y="4474034"/>
            <a:ext cx="3550700" cy="1743194"/>
          </a:xfrm>
          <a:prstGeom prst="cloudCallout">
            <a:avLst>
              <a:gd name="adj1" fmla="val -32814"/>
              <a:gd name="adj2" fmla="val 75323"/>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de-DE" sz="2000" dirty="0"/>
              <a:t>Langeweile als Lebensinhalt – Jane Austens „Stolz und Vorurteil“.</a:t>
            </a:r>
          </a:p>
        </p:txBody>
      </p:sp>
      <p:sp>
        <p:nvSpPr>
          <p:cNvPr id="7" name="Denkblase: wolkenförmig 6">
            <a:extLst>
              <a:ext uri="{FF2B5EF4-FFF2-40B4-BE49-F238E27FC236}">
                <a16:creationId xmlns:a16="http://schemas.microsoft.com/office/drawing/2014/main" id="{26C550B3-F7E2-4537-8E38-3A75FBFCD7E5}"/>
              </a:ext>
            </a:extLst>
          </p:cNvPr>
          <p:cNvSpPr/>
          <p:nvPr/>
        </p:nvSpPr>
        <p:spPr>
          <a:xfrm>
            <a:off x="7879304" y="1391256"/>
            <a:ext cx="3183755" cy="1790330"/>
          </a:xfrm>
          <a:prstGeom prst="cloudCallout">
            <a:avLst>
              <a:gd name="adj1" fmla="val -6312"/>
              <a:gd name="adj2" fmla="val 8194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000" dirty="0" err="1"/>
              <a:t>Mätressenwesen</a:t>
            </a:r>
            <a:r>
              <a:rPr lang="de-DE" sz="2000" dirty="0"/>
              <a:t>?</a:t>
            </a:r>
          </a:p>
        </p:txBody>
      </p:sp>
      <p:sp>
        <p:nvSpPr>
          <p:cNvPr id="9" name="Denkblase: wolkenförmig 8">
            <a:extLst>
              <a:ext uri="{FF2B5EF4-FFF2-40B4-BE49-F238E27FC236}">
                <a16:creationId xmlns:a16="http://schemas.microsoft.com/office/drawing/2014/main" id="{A84CFA7B-8003-4E63-A639-DDACB1A1614E}"/>
              </a:ext>
            </a:extLst>
          </p:cNvPr>
          <p:cNvSpPr/>
          <p:nvPr/>
        </p:nvSpPr>
        <p:spPr>
          <a:xfrm>
            <a:off x="1128941" y="1391256"/>
            <a:ext cx="1967884" cy="1336721"/>
          </a:xfrm>
          <a:prstGeom prst="cloudCallout">
            <a:avLst>
              <a:gd name="adj1" fmla="val -39645"/>
              <a:gd name="adj2" fmla="val 725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5400" dirty="0"/>
              <a:t>…</a:t>
            </a:r>
          </a:p>
        </p:txBody>
      </p:sp>
      <p:sp>
        <p:nvSpPr>
          <p:cNvPr id="10" name="Denkblase: wolkenförmig 9">
            <a:extLst>
              <a:ext uri="{FF2B5EF4-FFF2-40B4-BE49-F238E27FC236}">
                <a16:creationId xmlns:a16="http://schemas.microsoft.com/office/drawing/2014/main" id="{0978C368-F0F0-48D9-8F16-60E88DA88AC7}"/>
              </a:ext>
            </a:extLst>
          </p:cNvPr>
          <p:cNvSpPr/>
          <p:nvPr/>
        </p:nvSpPr>
        <p:spPr>
          <a:xfrm>
            <a:off x="8657903" y="4347420"/>
            <a:ext cx="3009529" cy="1704934"/>
          </a:xfrm>
          <a:prstGeom prst="cloudCallout">
            <a:avLst>
              <a:gd name="adj1" fmla="val -6312"/>
              <a:gd name="adj2" fmla="val 81944"/>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de-DE" sz="6600" dirty="0"/>
              <a:t>?!</a:t>
            </a:r>
          </a:p>
        </p:txBody>
      </p:sp>
    </p:spTree>
    <p:extLst>
      <p:ext uri="{BB962C8B-B14F-4D97-AF65-F5344CB8AC3E}">
        <p14:creationId xmlns:p14="http://schemas.microsoft.com/office/powerpoint/2010/main" val="239232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2E12E3-51B7-473F-A660-E092CA6D8979}"/>
              </a:ext>
            </a:extLst>
          </p:cNvPr>
          <p:cNvSpPr>
            <a:spLocks noGrp="1"/>
          </p:cNvSpPr>
          <p:nvPr>
            <p:ph type="title"/>
          </p:nvPr>
        </p:nvSpPr>
        <p:spPr/>
        <p:txBody>
          <a:bodyPr/>
          <a:lstStyle/>
          <a:p>
            <a:r>
              <a:rPr lang="de-DE" dirty="0"/>
              <a:t>Bildquellenverzeichnis</a:t>
            </a:r>
          </a:p>
        </p:txBody>
      </p:sp>
      <p:sp>
        <p:nvSpPr>
          <p:cNvPr id="3" name="Inhaltsplatzhalter 2">
            <a:extLst>
              <a:ext uri="{FF2B5EF4-FFF2-40B4-BE49-F238E27FC236}">
                <a16:creationId xmlns:a16="http://schemas.microsoft.com/office/drawing/2014/main" id="{52C3EECD-BCAE-41FC-B16E-960E2C2C80FB}"/>
              </a:ext>
            </a:extLst>
          </p:cNvPr>
          <p:cNvSpPr>
            <a:spLocks noGrp="1"/>
          </p:cNvSpPr>
          <p:nvPr>
            <p:ph idx="1"/>
          </p:nvPr>
        </p:nvSpPr>
        <p:spPr>
          <a:xfrm>
            <a:off x="592161" y="1469824"/>
            <a:ext cx="10515600" cy="4733924"/>
          </a:xfrm>
        </p:spPr>
        <p:txBody>
          <a:bodyPr>
            <a:normAutofit/>
          </a:bodyPr>
          <a:lstStyle/>
          <a:p>
            <a:r>
              <a:rPr lang="de-DE" sz="1400" dirty="0"/>
              <a:t>https://artinwor, ds.de/</a:t>
            </a:r>
            <a:r>
              <a:rPr lang="de-DE" sz="1400" dirty="0" err="1"/>
              <a:t>pieter</a:t>
            </a:r>
            <a:r>
              <a:rPr lang="de-DE" sz="1400" dirty="0"/>
              <a:t>-</a:t>
            </a:r>
            <a:r>
              <a:rPr lang="de-DE" sz="1400" dirty="0" err="1"/>
              <a:t>bruegel</a:t>
            </a:r>
            <a:r>
              <a:rPr lang="de-DE" sz="1400" dirty="0"/>
              <a:t>-der-</a:t>
            </a:r>
            <a:r>
              <a:rPr lang="de-DE" sz="1400" dirty="0" err="1"/>
              <a:t>aeltere</a:t>
            </a:r>
            <a:r>
              <a:rPr lang="de-DE" sz="1400" dirty="0"/>
              <a:t>-</a:t>
            </a:r>
            <a:r>
              <a:rPr lang="de-DE" sz="1400" dirty="0" err="1"/>
              <a:t>kinderspiele</a:t>
            </a:r>
            <a:r>
              <a:rPr lang="de-DE" sz="1400" dirty="0"/>
              <a:t>/</a:t>
            </a:r>
          </a:p>
          <a:p>
            <a:r>
              <a:rPr lang="de-DE" sz="1400" dirty="0"/>
              <a:t>https://openlibrary.org/books/OL12694539M/Philipp_zwischen_Kaiser_und_K%C3%B6nig</a:t>
            </a:r>
          </a:p>
          <a:p>
            <a:r>
              <a:rPr lang="de-DE" sz="1400" dirty="0"/>
              <a:t>https://www.hartziv.org/news/20200923-jobcenter-muss-laptop-fuer-schueler-zahlen.html</a:t>
            </a:r>
          </a:p>
          <a:p>
            <a:r>
              <a:rPr lang="de-DE" sz="1400" dirty="0"/>
              <a:t>https://www.ln-online.de/Lokales/Lauenburg/G8-Schuelerin-Nach-der-Schule-falle-ich-oft-nur-noch-ins-Bett </a:t>
            </a:r>
          </a:p>
          <a:p>
            <a:r>
              <a:rPr lang="de-DE" sz="1400" dirty="0"/>
              <a:t>https://upload.wikimedia.org/wikipedia/commons/9/9a/Child_laborer.jpg</a:t>
            </a:r>
          </a:p>
          <a:p>
            <a:r>
              <a:rPr lang="de-DE" sz="1400" dirty="0"/>
              <a:t>https://tsu-nami.de/2017/12/25/ausbeutung-jetzt-auch-noch-die-kinder/</a:t>
            </a:r>
          </a:p>
          <a:p>
            <a:r>
              <a:rPr lang="de-DE" sz="1400" dirty="0"/>
              <a:t>https://www.dw.com/de/zwischen-k%C3%BCche-und-fabrik-frauen-an-der-heimatfront/a-17842220</a:t>
            </a:r>
          </a:p>
          <a:p>
            <a:r>
              <a:rPr lang="de-DE" sz="1400" dirty="0"/>
              <a:t>https://www.bild.de/regional/bremen/erster-weltkrieg/frauen-an-der-heimatfront-37979698.bild.html</a:t>
            </a:r>
          </a:p>
          <a:p>
            <a:r>
              <a:rPr lang="de-DE" sz="1400" dirty="0"/>
              <a:t>https://www.pflegehilfe-senioren.de/pflegeratgeber/24-stunden-pflege/haeusliche-pflegehilfe/</a:t>
            </a:r>
          </a:p>
          <a:p>
            <a:r>
              <a:rPr lang="de-DE" sz="1400" dirty="0"/>
              <a:t>https://www.duda.news/welt/gibt-es-typische-frauen-maenner-berufe/</a:t>
            </a:r>
          </a:p>
          <a:p>
            <a:r>
              <a:rPr lang="de-DE" sz="1400" dirty="0"/>
              <a:t>https://www.pinterest.de/thomaswaldkirch/eleonore-von-aquitanien/</a:t>
            </a:r>
          </a:p>
          <a:p>
            <a:r>
              <a:rPr lang="de-DE" sz="1400" dirty="0"/>
              <a:t>https://www.tes.com/teaching-resource/8-industrial-revolution-child-labour-11856815</a:t>
            </a:r>
          </a:p>
          <a:p>
            <a:r>
              <a:rPr lang="de-DE" sz="1400" dirty="0"/>
              <a:t>https://www.dhm.de/lemo/bestand/objekt/propagandaplakat-jugend-dient-dem-fuehrer-um-1939.html</a:t>
            </a:r>
          </a:p>
          <a:p>
            <a:r>
              <a:rPr lang="de-DE" sz="1400" dirty="0"/>
              <a:t>https://www.dhm.de/lemo/kapitel/ns-regime/alltagsleben/schule.html</a:t>
            </a:r>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endParaRPr lang="de-DE" sz="1400" dirty="0"/>
          </a:p>
          <a:p>
            <a:pPr marL="0" indent="0">
              <a:buNone/>
            </a:pPr>
            <a:endParaRPr lang="de-DE" sz="1400" dirty="0"/>
          </a:p>
          <a:p>
            <a:endParaRPr lang="de-DE" sz="1600" dirty="0"/>
          </a:p>
          <a:p>
            <a:endParaRPr lang="de-DE" sz="1600" dirty="0"/>
          </a:p>
          <a:p>
            <a:endParaRPr lang="de-DE" dirty="0"/>
          </a:p>
          <a:p>
            <a:endParaRPr lang="de-DE" dirty="0"/>
          </a:p>
          <a:p>
            <a:endParaRPr lang="de-DE" dirty="0"/>
          </a:p>
          <a:p>
            <a:endParaRPr lang="de-DE" dirty="0"/>
          </a:p>
        </p:txBody>
      </p:sp>
    </p:spTree>
    <p:extLst>
      <p:ext uri="{BB962C8B-B14F-4D97-AF65-F5344CB8AC3E}">
        <p14:creationId xmlns:p14="http://schemas.microsoft.com/office/powerpoint/2010/main" val="3193321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317CC-9ADD-49B0-8B15-B7E8DA85B945}"/>
              </a:ext>
            </a:extLst>
          </p:cNvPr>
          <p:cNvSpPr>
            <a:spLocks noGrp="1"/>
          </p:cNvSpPr>
          <p:nvPr>
            <p:ph type="title"/>
          </p:nvPr>
        </p:nvSpPr>
        <p:spPr/>
        <p:txBody>
          <a:bodyPr/>
          <a:lstStyle/>
          <a:p>
            <a:r>
              <a:rPr lang="de-DE" b="1" dirty="0"/>
              <a:t>Ziele - Jahrgang 8 - Geschichte</a:t>
            </a:r>
          </a:p>
        </p:txBody>
      </p:sp>
      <p:sp>
        <p:nvSpPr>
          <p:cNvPr id="3" name="Inhaltsplatzhalter 2">
            <a:extLst>
              <a:ext uri="{FF2B5EF4-FFF2-40B4-BE49-F238E27FC236}">
                <a16:creationId xmlns:a16="http://schemas.microsoft.com/office/drawing/2014/main" id="{666D1D8B-4152-432D-AE8E-010CD4BEDE08}"/>
              </a:ext>
            </a:extLst>
          </p:cNvPr>
          <p:cNvSpPr>
            <a:spLocks noGrp="1"/>
          </p:cNvSpPr>
          <p:nvPr>
            <p:ph idx="1"/>
          </p:nvPr>
        </p:nvSpPr>
        <p:spPr/>
        <p:txBody>
          <a:bodyPr/>
          <a:lstStyle/>
          <a:p>
            <a:pPr marL="0" indent="0" algn="just">
              <a:buNone/>
            </a:pPr>
            <a:r>
              <a:rPr lang="de-DE" dirty="0"/>
              <a:t>Die SuS sollen durch die Teilnahme am gesellschaftlichen Profil im Jahrgang 8 durch handlungsorientiertes, aktives und kooperatives Handeln lernen, historische und aktuelle gesellschaftliche Prozesse besser zu verstehen sowie die Bedeutung vergangener Zeiten für ihre Lebenswirklichkeit entdecken. Anders gesagt:</a:t>
            </a:r>
          </a:p>
          <a:p>
            <a:pPr marL="514350" indent="-514350" algn="just">
              <a:buFont typeface="+mj-lt"/>
              <a:buAutoNum type="arabicPeriod"/>
            </a:pPr>
            <a:r>
              <a:rPr lang="de-DE" b="1" dirty="0"/>
              <a:t>Geschichte macht Spaß!</a:t>
            </a:r>
          </a:p>
          <a:p>
            <a:pPr marL="514350" indent="-514350" algn="just">
              <a:buFont typeface="+mj-lt"/>
              <a:buAutoNum type="arabicPeriod"/>
            </a:pPr>
            <a:r>
              <a:rPr lang="de-DE" b="1" dirty="0"/>
              <a:t>Nur weil etwas lange her ist, heißt es nicht, dass es uns nichts mehr angeht oder zu sagen hat.</a:t>
            </a:r>
          </a:p>
          <a:p>
            <a:pPr marL="0" indent="0">
              <a:buNone/>
            </a:pPr>
            <a:endParaRPr lang="de-DE" dirty="0"/>
          </a:p>
        </p:txBody>
      </p:sp>
    </p:spTree>
    <p:extLst>
      <p:ext uri="{BB962C8B-B14F-4D97-AF65-F5344CB8AC3E}">
        <p14:creationId xmlns:p14="http://schemas.microsoft.com/office/powerpoint/2010/main" val="283164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565AB-7E98-46CC-B8D2-014B5B5BB522}"/>
              </a:ext>
            </a:extLst>
          </p:cNvPr>
          <p:cNvSpPr>
            <a:spLocks noGrp="1"/>
          </p:cNvSpPr>
          <p:nvPr>
            <p:ph type="title"/>
          </p:nvPr>
        </p:nvSpPr>
        <p:spPr/>
        <p:txBody>
          <a:bodyPr>
            <a:normAutofit/>
          </a:bodyPr>
          <a:lstStyle/>
          <a:p>
            <a:r>
              <a:rPr lang="de-DE" sz="4300" b="1" dirty="0"/>
              <a:t>Methoden - Jahrgang 8 - Geschichte</a:t>
            </a:r>
          </a:p>
        </p:txBody>
      </p:sp>
      <p:sp>
        <p:nvSpPr>
          <p:cNvPr id="3" name="Inhaltsplatzhalter 2">
            <a:extLst>
              <a:ext uri="{FF2B5EF4-FFF2-40B4-BE49-F238E27FC236}">
                <a16:creationId xmlns:a16="http://schemas.microsoft.com/office/drawing/2014/main" id="{97686C7D-5D43-4631-BF61-469FF5310780}"/>
              </a:ext>
            </a:extLst>
          </p:cNvPr>
          <p:cNvSpPr>
            <a:spLocks noGrp="1"/>
          </p:cNvSpPr>
          <p:nvPr>
            <p:ph idx="1"/>
          </p:nvPr>
        </p:nvSpPr>
        <p:spPr/>
        <p:txBody>
          <a:bodyPr>
            <a:normAutofit/>
          </a:bodyPr>
          <a:lstStyle/>
          <a:p>
            <a:pPr marL="0" indent="0" algn="just">
              <a:buNone/>
            </a:pPr>
            <a:r>
              <a:rPr lang="de-DE" sz="3200" dirty="0"/>
              <a:t>Ausgehend von unterschiedlichsten Quellen und Darstellungstexten wollen wir uns den Themenfeldern vor allem handlungsorientiert nähern. Dabei sollen mögliche Herangehensweisen auch und vor allem von den Schülerinnen und Schülern selbst bestimmt werden. Die Möglichkeiten sind nahezu grenzenlos: Kinderspiele nachbauen und ausprobieren, ein historisches Jugendbuch lesen, eine Exkursion durchführen, eine Ausstellung konzipieren, ein </a:t>
            </a:r>
            <a:r>
              <a:rPr lang="de-DE" sz="3200" dirty="0" err="1"/>
              <a:t>Notbrot</a:t>
            </a:r>
            <a:r>
              <a:rPr lang="de-DE" sz="3200" dirty="0"/>
              <a:t> backen, einen Reader erstellen usw. </a:t>
            </a:r>
          </a:p>
        </p:txBody>
      </p:sp>
    </p:spTree>
    <p:extLst>
      <p:ext uri="{BB962C8B-B14F-4D97-AF65-F5344CB8AC3E}">
        <p14:creationId xmlns:p14="http://schemas.microsoft.com/office/powerpoint/2010/main" val="254750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854A6E-DB51-4787-B573-AF9DE44AF4F6}"/>
              </a:ext>
            </a:extLst>
          </p:cNvPr>
          <p:cNvSpPr>
            <a:spLocks noGrp="1"/>
          </p:cNvSpPr>
          <p:nvPr>
            <p:ph type="title"/>
          </p:nvPr>
        </p:nvSpPr>
        <p:spPr/>
        <p:txBody>
          <a:bodyPr/>
          <a:lstStyle/>
          <a:p>
            <a:r>
              <a:rPr lang="de-DE" b="1" dirty="0"/>
              <a:t>Inhalte - Jahrgang 8 - Geschichte</a:t>
            </a:r>
          </a:p>
        </p:txBody>
      </p:sp>
      <p:sp>
        <p:nvSpPr>
          <p:cNvPr id="3" name="Inhaltsplatzhalter 2">
            <a:extLst>
              <a:ext uri="{FF2B5EF4-FFF2-40B4-BE49-F238E27FC236}">
                <a16:creationId xmlns:a16="http://schemas.microsoft.com/office/drawing/2014/main" id="{9C63D937-0829-4D5C-8201-1BFDB02C2DCC}"/>
              </a:ext>
            </a:extLst>
          </p:cNvPr>
          <p:cNvSpPr>
            <a:spLocks noGrp="1"/>
          </p:cNvSpPr>
          <p:nvPr>
            <p:ph idx="1"/>
          </p:nvPr>
        </p:nvSpPr>
        <p:spPr/>
        <p:txBody>
          <a:bodyPr/>
          <a:lstStyle/>
          <a:p>
            <a:r>
              <a:rPr lang="de-DE" b="1" dirty="0"/>
              <a:t>Themenfeld I:</a:t>
            </a:r>
            <a:r>
              <a:rPr lang="de-DE" dirty="0"/>
              <a:t> Kindheit im Mittelalter</a:t>
            </a:r>
          </a:p>
          <a:p>
            <a:r>
              <a:rPr lang="de-DE" b="1" dirty="0"/>
              <a:t>Themenfeld II:</a:t>
            </a:r>
            <a:r>
              <a:rPr lang="de-DE" dirty="0"/>
              <a:t> Frauen- und Männerleben im Mittelalter – Bäuerinnen, Mägde, Edelfrauen und Ritter – gottgewollte Geschlechterrollen?</a:t>
            </a:r>
          </a:p>
          <a:p>
            <a:r>
              <a:rPr lang="de-DE" b="1" dirty="0"/>
              <a:t>Themenfeld III:</a:t>
            </a:r>
            <a:r>
              <a:rPr lang="de-DE" dirty="0"/>
              <a:t> Kinder- und Frauenarbeit </a:t>
            </a:r>
          </a:p>
          <a:p>
            <a:r>
              <a:rPr lang="de-DE" b="1" dirty="0"/>
              <a:t>Themenfeld IV: </a:t>
            </a:r>
            <a:r>
              <a:rPr lang="de-DE" dirty="0"/>
              <a:t>Schule und Jugend </a:t>
            </a:r>
            <a:r>
              <a:rPr lang="de-DE" dirty="0" err="1"/>
              <a:t>unter‘m</a:t>
            </a:r>
            <a:r>
              <a:rPr lang="de-DE" dirty="0"/>
              <a:t> Hakenkreuz – auf Gehorsam gedrillt? </a:t>
            </a:r>
          </a:p>
          <a:p>
            <a:r>
              <a:rPr lang="de-DE" b="1" dirty="0"/>
              <a:t>Themenfeld V: </a:t>
            </a:r>
            <a:r>
              <a:rPr lang="de-DE" dirty="0"/>
              <a:t>Hexenwahn – ein Pakt mit dem Teufel?</a:t>
            </a:r>
          </a:p>
          <a:p>
            <a:r>
              <a:rPr lang="de-DE" b="1" dirty="0"/>
              <a:t>Themenfeld VI: </a:t>
            </a:r>
            <a:r>
              <a:rPr lang="de-DE" dirty="0"/>
              <a:t>Markt der Möglichkeiten – eure Ideen zählen!</a:t>
            </a:r>
          </a:p>
          <a:p>
            <a:endParaRPr lang="de-DE" dirty="0"/>
          </a:p>
          <a:p>
            <a:endParaRPr lang="de-DE" dirty="0"/>
          </a:p>
          <a:p>
            <a:endParaRPr lang="de-DE" dirty="0"/>
          </a:p>
          <a:p>
            <a:endParaRPr lang="de-DE" dirty="0"/>
          </a:p>
          <a:p>
            <a:endParaRPr lang="de-DE" dirty="0"/>
          </a:p>
          <a:p>
            <a:endParaRPr lang="de-DE" dirty="0"/>
          </a:p>
          <a:p>
            <a:endParaRPr lang="de-DE" dirty="0"/>
          </a:p>
          <a:p>
            <a:pPr marL="0" indent="0">
              <a:buNone/>
            </a:pPr>
            <a:endParaRPr lang="de-DE" dirty="0"/>
          </a:p>
        </p:txBody>
      </p:sp>
    </p:spTree>
    <p:extLst>
      <p:ext uri="{BB962C8B-B14F-4D97-AF65-F5344CB8AC3E}">
        <p14:creationId xmlns:p14="http://schemas.microsoft.com/office/powerpoint/2010/main" val="300599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A82602B-20F9-40EF-8F92-E1B22B75C670}"/>
              </a:ext>
            </a:extLst>
          </p:cNvPr>
          <p:cNvPicPr>
            <a:picLocks noChangeAspect="1"/>
          </p:cNvPicPr>
          <p:nvPr/>
        </p:nvPicPr>
        <p:blipFill>
          <a:blip r:embed="rId2"/>
          <a:stretch>
            <a:fillRect/>
          </a:stretch>
        </p:blipFill>
        <p:spPr>
          <a:xfrm>
            <a:off x="594871" y="1550431"/>
            <a:ext cx="4813618" cy="4659499"/>
          </a:xfrm>
          <a:prstGeom prst="rect">
            <a:avLst/>
          </a:prstGeom>
        </p:spPr>
      </p:pic>
      <p:sp>
        <p:nvSpPr>
          <p:cNvPr id="3" name="Inhaltsplatzhalter 2">
            <a:extLst>
              <a:ext uri="{FF2B5EF4-FFF2-40B4-BE49-F238E27FC236}">
                <a16:creationId xmlns:a16="http://schemas.microsoft.com/office/drawing/2014/main" id="{0DA1F3DC-63C5-458E-9D91-344D058EACEC}"/>
              </a:ext>
            </a:extLst>
          </p:cNvPr>
          <p:cNvSpPr>
            <a:spLocks noGrp="1"/>
          </p:cNvSpPr>
          <p:nvPr>
            <p:ph idx="1"/>
          </p:nvPr>
        </p:nvSpPr>
        <p:spPr>
          <a:xfrm>
            <a:off x="497150" y="648070"/>
            <a:ext cx="10856650" cy="5528893"/>
          </a:xfrm>
        </p:spPr>
        <p:txBody>
          <a:bodyPr/>
          <a:lstStyle/>
          <a:p>
            <a:pPr marL="0" indent="0">
              <a:buNone/>
            </a:pPr>
            <a:r>
              <a:rPr lang="de-DE" b="1" dirty="0"/>
              <a:t>Themenfeld I: </a:t>
            </a:r>
            <a:r>
              <a:rPr lang="de-DE" dirty="0"/>
              <a:t>Kindheit im Mittelalter </a:t>
            </a:r>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p:txBody>
      </p:sp>
      <p:sp>
        <p:nvSpPr>
          <p:cNvPr id="4" name="Sprechblase: oval 3">
            <a:extLst>
              <a:ext uri="{FF2B5EF4-FFF2-40B4-BE49-F238E27FC236}">
                <a16:creationId xmlns:a16="http://schemas.microsoft.com/office/drawing/2014/main" id="{73B199AF-CB1E-4581-8E9D-13310D77A5DC}"/>
              </a:ext>
            </a:extLst>
          </p:cNvPr>
          <p:cNvSpPr/>
          <p:nvPr/>
        </p:nvSpPr>
        <p:spPr>
          <a:xfrm>
            <a:off x="2521258" y="2238170"/>
            <a:ext cx="2309073" cy="1100831"/>
          </a:xfrm>
          <a:prstGeom prst="wedgeEllipseCallout">
            <a:avLst>
              <a:gd name="adj1" fmla="val 16814"/>
              <a:gd name="adj2" fmla="val 87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Haben die Kinder auch Spiele gespielt?</a:t>
            </a:r>
          </a:p>
        </p:txBody>
      </p:sp>
      <p:sp>
        <p:nvSpPr>
          <p:cNvPr id="5" name="Sprechblase: oval 4">
            <a:extLst>
              <a:ext uri="{FF2B5EF4-FFF2-40B4-BE49-F238E27FC236}">
                <a16:creationId xmlns:a16="http://schemas.microsoft.com/office/drawing/2014/main" id="{784D36A9-6127-464B-8AFF-3A9362ABD9FF}"/>
              </a:ext>
            </a:extLst>
          </p:cNvPr>
          <p:cNvSpPr/>
          <p:nvPr/>
        </p:nvSpPr>
        <p:spPr>
          <a:xfrm>
            <a:off x="7462279" y="2128127"/>
            <a:ext cx="3244050" cy="2008869"/>
          </a:xfrm>
          <a:prstGeom prst="wedgeEllipseCallout">
            <a:avLst>
              <a:gd name="adj1" fmla="val 12892"/>
              <a:gd name="adj2" fmla="val 641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a:extLst>
              <a:ext uri="{FF2B5EF4-FFF2-40B4-BE49-F238E27FC236}">
                <a16:creationId xmlns:a16="http://schemas.microsoft.com/office/drawing/2014/main" id="{D74ECB99-53FA-47BA-98ED-41B276D59BBF}"/>
              </a:ext>
            </a:extLst>
          </p:cNvPr>
          <p:cNvPicPr>
            <a:picLocks noChangeAspect="1"/>
          </p:cNvPicPr>
          <p:nvPr/>
        </p:nvPicPr>
        <p:blipFill>
          <a:blip r:embed="rId3"/>
          <a:stretch>
            <a:fillRect/>
          </a:stretch>
        </p:blipFill>
        <p:spPr>
          <a:xfrm>
            <a:off x="8556915" y="2347593"/>
            <a:ext cx="1059958" cy="1569938"/>
          </a:xfrm>
          <a:prstGeom prst="rect">
            <a:avLst/>
          </a:prstGeom>
        </p:spPr>
      </p:pic>
      <p:sp>
        <p:nvSpPr>
          <p:cNvPr id="7" name="Sprechblase: oval 6">
            <a:extLst>
              <a:ext uri="{FF2B5EF4-FFF2-40B4-BE49-F238E27FC236}">
                <a16:creationId xmlns:a16="http://schemas.microsoft.com/office/drawing/2014/main" id="{D17ED24C-3B6F-4231-B9CD-BAC2B78E7BC6}"/>
              </a:ext>
            </a:extLst>
          </p:cNvPr>
          <p:cNvSpPr/>
          <p:nvPr/>
        </p:nvSpPr>
        <p:spPr>
          <a:xfrm>
            <a:off x="4909906" y="2347593"/>
            <a:ext cx="2147842" cy="1176842"/>
          </a:xfrm>
          <a:prstGeom prst="wedgeEllipseCallout">
            <a:avLst>
              <a:gd name="adj1" fmla="val -48179"/>
              <a:gd name="adj2" fmla="val 4026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1600" dirty="0"/>
              <a:t>Ja, klar! Lass sie uns ausprobieren!</a:t>
            </a:r>
          </a:p>
        </p:txBody>
      </p:sp>
      <p:sp>
        <p:nvSpPr>
          <p:cNvPr id="8" name="Sprechblase: oval 7">
            <a:extLst>
              <a:ext uri="{FF2B5EF4-FFF2-40B4-BE49-F238E27FC236}">
                <a16:creationId xmlns:a16="http://schemas.microsoft.com/office/drawing/2014/main" id="{2BC537E1-2933-4988-BA07-5E3152BD7AFC}"/>
              </a:ext>
            </a:extLst>
          </p:cNvPr>
          <p:cNvSpPr/>
          <p:nvPr/>
        </p:nvSpPr>
        <p:spPr>
          <a:xfrm>
            <a:off x="9454439" y="4552913"/>
            <a:ext cx="2503781" cy="1624050"/>
          </a:xfrm>
          <a:prstGeom prst="wedgeEllipseCallout">
            <a:avLst>
              <a:gd name="adj1" fmla="val -52987"/>
              <a:gd name="adj2" fmla="val 5750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1600" dirty="0"/>
              <a:t>Kinder – Erbe und Hoffnungsträger oder unnütze Fresser?</a:t>
            </a:r>
          </a:p>
        </p:txBody>
      </p:sp>
    </p:spTree>
    <p:extLst>
      <p:ext uri="{BB962C8B-B14F-4D97-AF65-F5344CB8AC3E}">
        <p14:creationId xmlns:p14="http://schemas.microsoft.com/office/powerpoint/2010/main" val="71518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7F52D436-4765-4716-A3B7-E420F4DD178F}"/>
              </a:ext>
            </a:extLst>
          </p:cNvPr>
          <p:cNvSpPr>
            <a:spLocks noGrp="1"/>
          </p:cNvSpPr>
          <p:nvPr>
            <p:ph idx="1"/>
          </p:nvPr>
        </p:nvSpPr>
        <p:spPr>
          <a:xfrm>
            <a:off x="749423" y="591629"/>
            <a:ext cx="10515600" cy="4351338"/>
          </a:xfrm>
        </p:spPr>
        <p:txBody>
          <a:bodyPr/>
          <a:lstStyle/>
          <a:p>
            <a:pPr marL="0" indent="0">
              <a:buNone/>
            </a:pPr>
            <a:r>
              <a:rPr lang="de-DE" b="1" dirty="0"/>
              <a:t>Themenfeld II: </a:t>
            </a:r>
            <a:r>
              <a:rPr lang="de-DE" dirty="0"/>
              <a:t>Frauen- und Männerleben im Mittelalter – Bäuerinnen, Mägde, Edelfrauen, Ritter – gottgewollte Geschlechterrollen? </a:t>
            </a:r>
          </a:p>
          <a:p>
            <a:endParaRPr lang="de-DE" dirty="0"/>
          </a:p>
          <a:p>
            <a:pPr marL="0" indent="0">
              <a:buNone/>
            </a:pPr>
            <a:endParaRPr lang="de-DE" dirty="0"/>
          </a:p>
        </p:txBody>
      </p:sp>
      <p:pic>
        <p:nvPicPr>
          <p:cNvPr id="6" name="Grafik 5">
            <a:extLst>
              <a:ext uri="{FF2B5EF4-FFF2-40B4-BE49-F238E27FC236}">
                <a16:creationId xmlns:a16="http://schemas.microsoft.com/office/drawing/2014/main" id="{D59FA49A-1660-4910-B4B0-4992C73BE837}"/>
              </a:ext>
            </a:extLst>
          </p:cNvPr>
          <p:cNvPicPr>
            <a:picLocks noChangeAspect="1"/>
          </p:cNvPicPr>
          <p:nvPr/>
        </p:nvPicPr>
        <p:blipFill>
          <a:blip r:embed="rId2"/>
          <a:stretch>
            <a:fillRect/>
          </a:stretch>
        </p:blipFill>
        <p:spPr>
          <a:xfrm>
            <a:off x="2948165" y="4180370"/>
            <a:ext cx="1587176" cy="2361960"/>
          </a:xfrm>
          <a:prstGeom prst="rect">
            <a:avLst/>
          </a:prstGeom>
        </p:spPr>
      </p:pic>
      <p:sp>
        <p:nvSpPr>
          <p:cNvPr id="7" name="Sprechblase: oval 6">
            <a:extLst>
              <a:ext uri="{FF2B5EF4-FFF2-40B4-BE49-F238E27FC236}">
                <a16:creationId xmlns:a16="http://schemas.microsoft.com/office/drawing/2014/main" id="{DF63692F-BD23-4830-B5B8-38BC65B4C90D}"/>
              </a:ext>
            </a:extLst>
          </p:cNvPr>
          <p:cNvSpPr/>
          <p:nvPr/>
        </p:nvSpPr>
        <p:spPr>
          <a:xfrm>
            <a:off x="443689" y="1635769"/>
            <a:ext cx="2897822" cy="1804683"/>
          </a:xfrm>
          <a:prstGeom prst="wedgeEllipseCallout">
            <a:avLst>
              <a:gd name="adj1" fmla="val 12892"/>
              <a:gd name="adj2" fmla="val 641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Der edle Ritter Lanzelot und Königin </a:t>
            </a:r>
            <a:r>
              <a:rPr lang="de-DE" dirty="0" err="1"/>
              <a:t>Ghwenyfar</a:t>
            </a:r>
            <a:r>
              <a:rPr lang="de-DE" dirty="0"/>
              <a:t> – Gab es sowas wohl?</a:t>
            </a:r>
          </a:p>
        </p:txBody>
      </p:sp>
      <p:sp>
        <p:nvSpPr>
          <p:cNvPr id="8" name="Sprechblase: oval 7">
            <a:extLst>
              <a:ext uri="{FF2B5EF4-FFF2-40B4-BE49-F238E27FC236}">
                <a16:creationId xmlns:a16="http://schemas.microsoft.com/office/drawing/2014/main" id="{33BB8E4A-B3F9-4E2D-833F-0AC7852AD03B}"/>
              </a:ext>
            </a:extLst>
          </p:cNvPr>
          <p:cNvSpPr/>
          <p:nvPr/>
        </p:nvSpPr>
        <p:spPr>
          <a:xfrm>
            <a:off x="3446664" y="2260646"/>
            <a:ext cx="2454490" cy="1431687"/>
          </a:xfrm>
          <a:prstGeom prst="wedgeEllipseCallout">
            <a:avLst>
              <a:gd name="adj1" fmla="val -40328"/>
              <a:gd name="adj2" fmla="val 63083"/>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1600" dirty="0"/>
              <a:t>Nein, wahrscheinlich nicht, aber ich bin eine Hammerfrau! </a:t>
            </a:r>
          </a:p>
        </p:txBody>
      </p:sp>
      <p:pic>
        <p:nvPicPr>
          <p:cNvPr id="9" name="Grafik 8">
            <a:extLst>
              <a:ext uri="{FF2B5EF4-FFF2-40B4-BE49-F238E27FC236}">
                <a16:creationId xmlns:a16="http://schemas.microsoft.com/office/drawing/2014/main" id="{367389D0-E095-48C8-83B9-C313E203B5E9}"/>
              </a:ext>
            </a:extLst>
          </p:cNvPr>
          <p:cNvPicPr>
            <a:picLocks noChangeAspect="1"/>
          </p:cNvPicPr>
          <p:nvPr/>
        </p:nvPicPr>
        <p:blipFill>
          <a:blip r:embed="rId3"/>
          <a:stretch>
            <a:fillRect/>
          </a:stretch>
        </p:blipFill>
        <p:spPr>
          <a:xfrm>
            <a:off x="7433309" y="3550582"/>
            <a:ext cx="3621052" cy="2715789"/>
          </a:xfrm>
          <a:prstGeom prst="rect">
            <a:avLst/>
          </a:prstGeom>
        </p:spPr>
      </p:pic>
      <p:sp>
        <p:nvSpPr>
          <p:cNvPr id="10" name="Sprechblase: oval 9">
            <a:extLst>
              <a:ext uri="{FF2B5EF4-FFF2-40B4-BE49-F238E27FC236}">
                <a16:creationId xmlns:a16="http://schemas.microsoft.com/office/drawing/2014/main" id="{E60B1E5F-8641-4AAA-A802-8ECA098FB9CF}"/>
              </a:ext>
            </a:extLst>
          </p:cNvPr>
          <p:cNvSpPr/>
          <p:nvPr/>
        </p:nvSpPr>
        <p:spPr>
          <a:xfrm>
            <a:off x="7083914" y="2538111"/>
            <a:ext cx="2454490" cy="1431687"/>
          </a:xfrm>
          <a:prstGeom prst="wedgeEllipseCallout">
            <a:avLst>
              <a:gd name="adj1" fmla="val 21573"/>
              <a:gd name="adj2" fmla="val 67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Was soll ich heute kochen? Ich habe nichts. </a:t>
            </a:r>
          </a:p>
        </p:txBody>
      </p:sp>
      <p:sp>
        <p:nvSpPr>
          <p:cNvPr id="11" name="Sprechblase: oval 10">
            <a:extLst>
              <a:ext uri="{FF2B5EF4-FFF2-40B4-BE49-F238E27FC236}">
                <a16:creationId xmlns:a16="http://schemas.microsoft.com/office/drawing/2014/main" id="{7C0E41D8-FD07-447D-AF17-38EA70CFE816}"/>
              </a:ext>
            </a:extLst>
          </p:cNvPr>
          <p:cNvSpPr/>
          <p:nvPr/>
        </p:nvSpPr>
        <p:spPr>
          <a:xfrm>
            <a:off x="9643557" y="2591574"/>
            <a:ext cx="2454490" cy="1431687"/>
          </a:xfrm>
          <a:prstGeom prst="wedgeEllipseCallout">
            <a:avLst>
              <a:gd name="adj1" fmla="val -40328"/>
              <a:gd name="adj2" fmla="val 63083"/>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1600" dirty="0"/>
              <a:t>Bei uns gibt es schon wieder Brennnesselsuppe und Kastanienbrot! </a:t>
            </a:r>
          </a:p>
        </p:txBody>
      </p:sp>
    </p:spTree>
    <p:extLst>
      <p:ext uri="{BB962C8B-B14F-4D97-AF65-F5344CB8AC3E}">
        <p14:creationId xmlns:p14="http://schemas.microsoft.com/office/powerpoint/2010/main" val="356892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884F0F7-97A8-420D-810F-B957A0E47C4A}"/>
              </a:ext>
            </a:extLst>
          </p:cNvPr>
          <p:cNvSpPr>
            <a:spLocks noGrp="1"/>
          </p:cNvSpPr>
          <p:nvPr>
            <p:ph idx="1"/>
          </p:nvPr>
        </p:nvSpPr>
        <p:spPr>
          <a:xfrm>
            <a:off x="660645" y="707038"/>
            <a:ext cx="10835937" cy="5276511"/>
          </a:xfrm>
        </p:spPr>
        <p:txBody>
          <a:bodyPr/>
          <a:lstStyle/>
          <a:p>
            <a:pPr marL="0" indent="0">
              <a:buNone/>
            </a:pPr>
            <a:r>
              <a:rPr lang="de-DE" b="1" dirty="0"/>
              <a:t>Themenfeld III: </a:t>
            </a:r>
            <a:r>
              <a:rPr lang="de-DE" dirty="0"/>
              <a:t>Kinder- und Frauenarbeit </a:t>
            </a:r>
          </a:p>
          <a:p>
            <a:pPr marL="0" indent="0">
              <a:buNone/>
            </a:pPr>
            <a:endParaRPr lang="de-DE" dirty="0"/>
          </a:p>
          <a:p>
            <a:pPr marL="0" indent="0">
              <a:buNone/>
            </a:pPr>
            <a:endParaRPr lang="de-DE" dirty="0"/>
          </a:p>
        </p:txBody>
      </p:sp>
      <p:pic>
        <p:nvPicPr>
          <p:cNvPr id="4" name="Grafik 3">
            <a:extLst>
              <a:ext uri="{FF2B5EF4-FFF2-40B4-BE49-F238E27FC236}">
                <a16:creationId xmlns:a16="http://schemas.microsoft.com/office/drawing/2014/main" id="{3279B36C-10CB-4A58-8CA2-308E788E501B}"/>
              </a:ext>
            </a:extLst>
          </p:cNvPr>
          <p:cNvPicPr>
            <a:picLocks noChangeAspect="1"/>
          </p:cNvPicPr>
          <p:nvPr/>
        </p:nvPicPr>
        <p:blipFill>
          <a:blip r:embed="rId2"/>
          <a:stretch>
            <a:fillRect/>
          </a:stretch>
        </p:blipFill>
        <p:spPr>
          <a:xfrm>
            <a:off x="4147846" y="1312610"/>
            <a:ext cx="2341206" cy="1632453"/>
          </a:xfrm>
          <a:prstGeom prst="rect">
            <a:avLst/>
          </a:prstGeom>
        </p:spPr>
      </p:pic>
      <p:pic>
        <p:nvPicPr>
          <p:cNvPr id="5" name="Grafik 4">
            <a:extLst>
              <a:ext uri="{FF2B5EF4-FFF2-40B4-BE49-F238E27FC236}">
                <a16:creationId xmlns:a16="http://schemas.microsoft.com/office/drawing/2014/main" id="{49FA8A0A-BE43-4B1C-BDA3-A5F33F7DF419}"/>
              </a:ext>
            </a:extLst>
          </p:cNvPr>
          <p:cNvPicPr>
            <a:picLocks noChangeAspect="1"/>
          </p:cNvPicPr>
          <p:nvPr/>
        </p:nvPicPr>
        <p:blipFill>
          <a:blip r:embed="rId3"/>
          <a:stretch>
            <a:fillRect/>
          </a:stretch>
        </p:blipFill>
        <p:spPr>
          <a:xfrm>
            <a:off x="2936653" y="3350521"/>
            <a:ext cx="2552700" cy="1438275"/>
          </a:xfrm>
          <a:prstGeom prst="rect">
            <a:avLst/>
          </a:prstGeom>
        </p:spPr>
      </p:pic>
      <p:pic>
        <p:nvPicPr>
          <p:cNvPr id="6" name="Grafik 5">
            <a:extLst>
              <a:ext uri="{FF2B5EF4-FFF2-40B4-BE49-F238E27FC236}">
                <a16:creationId xmlns:a16="http://schemas.microsoft.com/office/drawing/2014/main" id="{53BD67E9-700A-485D-BAA6-E29F93131C66}"/>
              </a:ext>
            </a:extLst>
          </p:cNvPr>
          <p:cNvPicPr>
            <a:picLocks noChangeAspect="1"/>
          </p:cNvPicPr>
          <p:nvPr/>
        </p:nvPicPr>
        <p:blipFill>
          <a:blip r:embed="rId4"/>
          <a:stretch>
            <a:fillRect/>
          </a:stretch>
        </p:blipFill>
        <p:spPr>
          <a:xfrm>
            <a:off x="2894910" y="4990250"/>
            <a:ext cx="2047875" cy="1590675"/>
          </a:xfrm>
          <a:prstGeom prst="rect">
            <a:avLst/>
          </a:prstGeom>
        </p:spPr>
      </p:pic>
      <p:pic>
        <p:nvPicPr>
          <p:cNvPr id="7" name="Grafik 6">
            <a:extLst>
              <a:ext uri="{FF2B5EF4-FFF2-40B4-BE49-F238E27FC236}">
                <a16:creationId xmlns:a16="http://schemas.microsoft.com/office/drawing/2014/main" id="{00224B96-85DD-4CAB-A20D-075337B94E06}"/>
              </a:ext>
            </a:extLst>
          </p:cNvPr>
          <p:cNvPicPr>
            <a:picLocks noChangeAspect="1"/>
          </p:cNvPicPr>
          <p:nvPr/>
        </p:nvPicPr>
        <p:blipFill>
          <a:blip r:embed="rId5"/>
          <a:stretch>
            <a:fillRect/>
          </a:stretch>
        </p:blipFill>
        <p:spPr>
          <a:xfrm>
            <a:off x="392696" y="3123128"/>
            <a:ext cx="2238375" cy="1685925"/>
          </a:xfrm>
          <a:prstGeom prst="rect">
            <a:avLst/>
          </a:prstGeom>
        </p:spPr>
      </p:pic>
      <p:pic>
        <p:nvPicPr>
          <p:cNvPr id="8" name="Grafik 7">
            <a:extLst>
              <a:ext uri="{FF2B5EF4-FFF2-40B4-BE49-F238E27FC236}">
                <a16:creationId xmlns:a16="http://schemas.microsoft.com/office/drawing/2014/main" id="{36A410D6-FDC5-42F4-974C-9441B0F4A2A1}"/>
              </a:ext>
            </a:extLst>
          </p:cNvPr>
          <p:cNvPicPr>
            <a:picLocks noChangeAspect="1"/>
          </p:cNvPicPr>
          <p:nvPr/>
        </p:nvPicPr>
        <p:blipFill>
          <a:blip r:embed="rId6"/>
          <a:stretch>
            <a:fillRect/>
          </a:stretch>
        </p:blipFill>
        <p:spPr>
          <a:xfrm>
            <a:off x="7893326" y="1170742"/>
            <a:ext cx="3762942" cy="2120931"/>
          </a:xfrm>
          <a:prstGeom prst="rect">
            <a:avLst/>
          </a:prstGeom>
        </p:spPr>
      </p:pic>
      <p:pic>
        <p:nvPicPr>
          <p:cNvPr id="9" name="Grafik 8">
            <a:extLst>
              <a:ext uri="{FF2B5EF4-FFF2-40B4-BE49-F238E27FC236}">
                <a16:creationId xmlns:a16="http://schemas.microsoft.com/office/drawing/2014/main" id="{6615B3A7-93F4-4290-BFA4-2826655B497F}"/>
              </a:ext>
            </a:extLst>
          </p:cNvPr>
          <p:cNvPicPr>
            <a:picLocks noChangeAspect="1"/>
          </p:cNvPicPr>
          <p:nvPr/>
        </p:nvPicPr>
        <p:blipFill>
          <a:blip r:embed="rId7"/>
          <a:stretch>
            <a:fillRect/>
          </a:stretch>
        </p:blipFill>
        <p:spPr>
          <a:xfrm>
            <a:off x="8249973" y="3456302"/>
            <a:ext cx="3246609" cy="1829704"/>
          </a:xfrm>
          <a:prstGeom prst="rect">
            <a:avLst/>
          </a:prstGeom>
        </p:spPr>
      </p:pic>
      <p:pic>
        <p:nvPicPr>
          <p:cNvPr id="10" name="Grafik 9">
            <a:extLst>
              <a:ext uri="{FF2B5EF4-FFF2-40B4-BE49-F238E27FC236}">
                <a16:creationId xmlns:a16="http://schemas.microsoft.com/office/drawing/2014/main" id="{DB3C6286-1FCF-418C-B605-B43FECF78EE7}"/>
              </a:ext>
            </a:extLst>
          </p:cNvPr>
          <p:cNvPicPr>
            <a:picLocks noChangeAspect="1"/>
          </p:cNvPicPr>
          <p:nvPr/>
        </p:nvPicPr>
        <p:blipFill>
          <a:blip r:embed="rId8"/>
          <a:stretch>
            <a:fillRect/>
          </a:stretch>
        </p:blipFill>
        <p:spPr>
          <a:xfrm>
            <a:off x="5349152" y="4912913"/>
            <a:ext cx="2822163" cy="1590674"/>
          </a:xfrm>
          <a:prstGeom prst="rect">
            <a:avLst/>
          </a:prstGeom>
        </p:spPr>
      </p:pic>
      <p:pic>
        <p:nvPicPr>
          <p:cNvPr id="11" name="Grafik 10">
            <a:extLst>
              <a:ext uri="{FF2B5EF4-FFF2-40B4-BE49-F238E27FC236}">
                <a16:creationId xmlns:a16="http://schemas.microsoft.com/office/drawing/2014/main" id="{60688514-6EAC-4829-A9AC-572361D9123B}"/>
              </a:ext>
            </a:extLst>
          </p:cNvPr>
          <p:cNvPicPr>
            <a:picLocks noChangeAspect="1"/>
          </p:cNvPicPr>
          <p:nvPr/>
        </p:nvPicPr>
        <p:blipFill>
          <a:blip r:embed="rId9"/>
          <a:stretch>
            <a:fillRect/>
          </a:stretch>
        </p:blipFill>
        <p:spPr>
          <a:xfrm>
            <a:off x="5794935" y="3069180"/>
            <a:ext cx="2028825" cy="1514475"/>
          </a:xfrm>
          <a:prstGeom prst="rect">
            <a:avLst/>
          </a:prstGeom>
        </p:spPr>
      </p:pic>
      <p:pic>
        <p:nvPicPr>
          <p:cNvPr id="12" name="Grafik 11">
            <a:extLst>
              <a:ext uri="{FF2B5EF4-FFF2-40B4-BE49-F238E27FC236}">
                <a16:creationId xmlns:a16="http://schemas.microsoft.com/office/drawing/2014/main" id="{87052909-7090-4D9D-A135-C629337AD77A}"/>
              </a:ext>
            </a:extLst>
          </p:cNvPr>
          <p:cNvPicPr>
            <a:picLocks noChangeAspect="1"/>
          </p:cNvPicPr>
          <p:nvPr/>
        </p:nvPicPr>
        <p:blipFill>
          <a:blip r:embed="rId10"/>
          <a:stretch>
            <a:fillRect/>
          </a:stretch>
        </p:blipFill>
        <p:spPr>
          <a:xfrm>
            <a:off x="785044" y="1552537"/>
            <a:ext cx="2415895" cy="1357340"/>
          </a:xfrm>
          <a:prstGeom prst="rect">
            <a:avLst/>
          </a:prstGeom>
        </p:spPr>
      </p:pic>
      <p:pic>
        <p:nvPicPr>
          <p:cNvPr id="13" name="Grafik 12">
            <a:extLst>
              <a:ext uri="{FF2B5EF4-FFF2-40B4-BE49-F238E27FC236}">
                <a16:creationId xmlns:a16="http://schemas.microsoft.com/office/drawing/2014/main" id="{456E5DB7-7B57-4635-AB48-CF8E835F156C}"/>
              </a:ext>
            </a:extLst>
          </p:cNvPr>
          <p:cNvPicPr>
            <a:picLocks noChangeAspect="1"/>
          </p:cNvPicPr>
          <p:nvPr/>
        </p:nvPicPr>
        <p:blipFill>
          <a:blip r:embed="rId11"/>
          <a:stretch>
            <a:fillRect/>
          </a:stretch>
        </p:blipFill>
        <p:spPr>
          <a:xfrm>
            <a:off x="9024780" y="5450635"/>
            <a:ext cx="2090063" cy="1271860"/>
          </a:xfrm>
          <a:prstGeom prst="rect">
            <a:avLst/>
          </a:prstGeom>
        </p:spPr>
      </p:pic>
      <p:pic>
        <p:nvPicPr>
          <p:cNvPr id="14" name="Grafik 13">
            <a:extLst>
              <a:ext uri="{FF2B5EF4-FFF2-40B4-BE49-F238E27FC236}">
                <a16:creationId xmlns:a16="http://schemas.microsoft.com/office/drawing/2014/main" id="{91711DB7-2552-42BC-B948-243D128DEE61}"/>
              </a:ext>
            </a:extLst>
          </p:cNvPr>
          <p:cNvPicPr>
            <a:picLocks noChangeAspect="1"/>
          </p:cNvPicPr>
          <p:nvPr/>
        </p:nvPicPr>
        <p:blipFill>
          <a:blip r:embed="rId12"/>
          <a:stretch>
            <a:fillRect/>
          </a:stretch>
        </p:blipFill>
        <p:spPr>
          <a:xfrm>
            <a:off x="509456" y="5107611"/>
            <a:ext cx="2090064" cy="1355951"/>
          </a:xfrm>
          <a:prstGeom prst="rect">
            <a:avLst/>
          </a:prstGeom>
        </p:spPr>
      </p:pic>
    </p:spTree>
    <p:extLst>
      <p:ext uri="{BB962C8B-B14F-4D97-AF65-F5344CB8AC3E}">
        <p14:creationId xmlns:p14="http://schemas.microsoft.com/office/powerpoint/2010/main" val="298138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DE63A89-4D58-4D16-8330-84036138A1EE}"/>
              </a:ext>
            </a:extLst>
          </p:cNvPr>
          <p:cNvSpPr>
            <a:spLocks noGrp="1"/>
          </p:cNvSpPr>
          <p:nvPr>
            <p:ph idx="1"/>
          </p:nvPr>
        </p:nvSpPr>
        <p:spPr>
          <a:xfrm>
            <a:off x="355107" y="461639"/>
            <a:ext cx="10998693" cy="5715324"/>
          </a:xfrm>
        </p:spPr>
        <p:txBody>
          <a:bodyPr/>
          <a:lstStyle/>
          <a:p>
            <a:pPr marL="0" indent="0">
              <a:buNone/>
            </a:pPr>
            <a:r>
              <a:rPr lang="de-DE" b="1" dirty="0"/>
              <a:t>Themenfeld IV: </a:t>
            </a:r>
            <a:r>
              <a:rPr lang="de-DE" dirty="0"/>
              <a:t>Schule und Jugend </a:t>
            </a:r>
            <a:r>
              <a:rPr lang="de-DE" dirty="0" err="1"/>
              <a:t>unter‘m</a:t>
            </a:r>
            <a:r>
              <a:rPr lang="de-DE" dirty="0"/>
              <a:t> Hakenkreuz </a:t>
            </a:r>
            <a:r>
              <a:rPr lang="de-DE"/>
              <a:t>– auf </a:t>
            </a:r>
            <a:r>
              <a:rPr lang="de-DE" dirty="0"/>
              <a:t>Gehorsam gedrillt? </a:t>
            </a:r>
          </a:p>
          <a:p>
            <a:pPr marL="0" indent="0">
              <a:buNone/>
            </a:pPr>
            <a:endParaRPr lang="de-DE" dirty="0"/>
          </a:p>
          <a:p>
            <a:pPr marL="0" indent="0">
              <a:buNone/>
            </a:pPr>
            <a:endParaRPr lang="de-DE" dirty="0"/>
          </a:p>
          <a:p>
            <a:pPr marL="0" indent="0">
              <a:buNone/>
            </a:pPr>
            <a:endParaRPr lang="de-DE" dirty="0"/>
          </a:p>
        </p:txBody>
      </p:sp>
      <p:pic>
        <p:nvPicPr>
          <p:cNvPr id="2" name="Grafik 1">
            <a:extLst>
              <a:ext uri="{FF2B5EF4-FFF2-40B4-BE49-F238E27FC236}">
                <a16:creationId xmlns:a16="http://schemas.microsoft.com/office/drawing/2014/main" id="{22D99BC6-8D36-446F-A331-F0C8D3FBAF0F}"/>
              </a:ext>
            </a:extLst>
          </p:cNvPr>
          <p:cNvPicPr>
            <a:picLocks noChangeAspect="1"/>
          </p:cNvPicPr>
          <p:nvPr/>
        </p:nvPicPr>
        <p:blipFill>
          <a:blip r:embed="rId2"/>
          <a:stretch>
            <a:fillRect/>
          </a:stretch>
        </p:blipFill>
        <p:spPr>
          <a:xfrm>
            <a:off x="355107" y="1814533"/>
            <a:ext cx="2919337" cy="4142381"/>
          </a:xfrm>
          <a:prstGeom prst="rect">
            <a:avLst/>
          </a:prstGeom>
        </p:spPr>
      </p:pic>
      <p:pic>
        <p:nvPicPr>
          <p:cNvPr id="7" name="Grafik 6">
            <a:extLst>
              <a:ext uri="{FF2B5EF4-FFF2-40B4-BE49-F238E27FC236}">
                <a16:creationId xmlns:a16="http://schemas.microsoft.com/office/drawing/2014/main" id="{49E5AF3F-5319-4F6B-A00D-BD8A831EF37C}"/>
              </a:ext>
            </a:extLst>
          </p:cNvPr>
          <p:cNvPicPr>
            <a:picLocks noChangeAspect="1"/>
          </p:cNvPicPr>
          <p:nvPr/>
        </p:nvPicPr>
        <p:blipFill>
          <a:blip r:embed="rId3"/>
          <a:stretch>
            <a:fillRect/>
          </a:stretch>
        </p:blipFill>
        <p:spPr>
          <a:xfrm>
            <a:off x="8169845" y="1253100"/>
            <a:ext cx="3044301" cy="2066200"/>
          </a:xfrm>
          <a:prstGeom prst="rect">
            <a:avLst/>
          </a:prstGeom>
        </p:spPr>
      </p:pic>
      <p:pic>
        <p:nvPicPr>
          <p:cNvPr id="9" name="Grafik 8">
            <a:extLst>
              <a:ext uri="{FF2B5EF4-FFF2-40B4-BE49-F238E27FC236}">
                <a16:creationId xmlns:a16="http://schemas.microsoft.com/office/drawing/2014/main" id="{2A8FB34C-64C1-4114-A760-0915F49E9FE8}"/>
              </a:ext>
            </a:extLst>
          </p:cNvPr>
          <p:cNvPicPr>
            <a:picLocks noChangeAspect="1"/>
          </p:cNvPicPr>
          <p:nvPr/>
        </p:nvPicPr>
        <p:blipFill>
          <a:blip r:embed="rId4"/>
          <a:stretch>
            <a:fillRect/>
          </a:stretch>
        </p:blipFill>
        <p:spPr>
          <a:xfrm>
            <a:off x="3877252" y="1480824"/>
            <a:ext cx="3229663" cy="4809801"/>
          </a:xfrm>
          <a:prstGeom prst="rect">
            <a:avLst/>
          </a:prstGeom>
        </p:spPr>
      </p:pic>
      <p:pic>
        <p:nvPicPr>
          <p:cNvPr id="10" name="Grafik 9">
            <a:extLst>
              <a:ext uri="{FF2B5EF4-FFF2-40B4-BE49-F238E27FC236}">
                <a16:creationId xmlns:a16="http://schemas.microsoft.com/office/drawing/2014/main" id="{6F711D17-AC02-4F7C-8407-530101F4CBF0}"/>
              </a:ext>
            </a:extLst>
          </p:cNvPr>
          <p:cNvPicPr>
            <a:picLocks noChangeAspect="1"/>
          </p:cNvPicPr>
          <p:nvPr/>
        </p:nvPicPr>
        <p:blipFill>
          <a:blip r:embed="rId5"/>
          <a:stretch>
            <a:fillRect/>
          </a:stretch>
        </p:blipFill>
        <p:spPr>
          <a:xfrm>
            <a:off x="8169845" y="3662987"/>
            <a:ext cx="2972263" cy="2972263"/>
          </a:xfrm>
          <a:prstGeom prst="rect">
            <a:avLst/>
          </a:prstGeom>
        </p:spPr>
      </p:pic>
    </p:spTree>
    <p:extLst>
      <p:ext uri="{BB962C8B-B14F-4D97-AF65-F5344CB8AC3E}">
        <p14:creationId xmlns:p14="http://schemas.microsoft.com/office/powerpoint/2010/main" val="170699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4683B2F-AF8D-493B-86B0-538C593B1F64}"/>
              </a:ext>
            </a:extLst>
          </p:cNvPr>
          <p:cNvSpPr>
            <a:spLocks noGrp="1"/>
          </p:cNvSpPr>
          <p:nvPr>
            <p:ph idx="1"/>
          </p:nvPr>
        </p:nvSpPr>
        <p:spPr>
          <a:xfrm>
            <a:off x="585927" y="589093"/>
            <a:ext cx="10776751" cy="5679813"/>
          </a:xfrm>
        </p:spPr>
        <p:txBody>
          <a:bodyPr/>
          <a:lstStyle/>
          <a:p>
            <a:pPr marL="0" indent="0">
              <a:buNone/>
            </a:pPr>
            <a:r>
              <a:rPr lang="de-DE" b="1" dirty="0"/>
              <a:t>Themenfeld V:</a:t>
            </a:r>
            <a:r>
              <a:rPr lang="de-DE" dirty="0"/>
              <a:t> Hexenwahn – ein Pakt mit dem Teufel?</a:t>
            </a:r>
          </a:p>
        </p:txBody>
      </p:sp>
      <p:pic>
        <p:nvPicPr>
          <p:cNvPr id="4" name="Grafik 3">
            <a:extLst>
              <a:ext uri="{FF2B5EF4-FFF2-40B4-BE49-F238E27FC236}">
                <a16:creationId xmlns:a16="http://schemas.microsoft.com/office/drawing/2014/main" id="{D200CEA8-8B5C-4DB1-AE76-A2519A93EB9F}"/>
              </a:ext>
            </a:extLst>
          </p:cNvPr>
          <p:cNvPicPr>
            <a:picLocks noChangeAspect="1"/>
          </p:cNvPicPr>
          <p:nvPr/>
        </p:nvPicPr>
        <p:blipFill>
          <a:blip r:embed="rId2"/>
          <a:stretch>
            <a:fillRect/>
          </a:stretch>
        </p:blipFill>
        <p:spPr>
          <a:xfrm>
            <a:off x="829322" y="3207664"/>
            <a:ext cx="3039015" cy="2030162"/>
          </a:xfrm>
          <a:prstGeom prst="rect">
            <a:avLst/>
          </a:prstGeom>
        </p:spPr>
      </p:pic>
      <p:pic>
        <p:nvPicPr>
          <p:cNvPr id="5" name="Grafik 4">
            <a:extLst>
              <a:ext uri="{FF2B5EF4-FFF2-40B4-BE49-F238E27FC236}">
                <a16:creationId xmlns:a16="http://schemas.microsoft.com/office/drawing/2014/main" id="{AE48D8AA-27D4-4871-8364-0057B1F91A8D}"/>
              </a:ext>
            </a:extLst>
          </p:cNvPr>
          <p:cNvPicPr>
            <a:picLocks noChangeAspect="1"/>
          </p:cNvPicPr>
          <p:nvPr/>
        </p:nvPicPr>
        <p:blipFill>
          <a:blip r:embed="rId3"/>
          <a:stretch>
            <a:fillRect/>
          </a:stretch>
        </p:blipFill>
        <p:spPr>
          <a:xfrm>
            <a:off x="5848580" y="3786328"/>
            <a:ext cx="4731522" cy="2365761"/>
          </a:xfrm>
          <a:prstGeom prst="rect">
            <a:avLst/>
          </a:prstGeom>
        </p:spPr>
      </p:pic>
      <p:sp>
        <p:nvSpPr>
          <p:cNvPr id="6" name="Denkblase: wolkenförmig 5">
            <a:extLst>
              <a:ext uri="{FF2B5EF4-FFF2-40B4-BE49-F238E27FC236}">
                <a16:creationId xmlns:a16="http://schemas.microsoft.com/office/drawing/2014/main" id="{78BEA29B-3ACD-459D-9C8E-428311BE2063}"/>
              </a:ext>
            </a:extLst>
          </p:cNvPr>
          <p:cNvSpPr/>
          <p:nvPr/>
        </p:nvSpPr>
        <p:spPr>
          <a:xfrm>
            <a:off x="9277165" y="1242239"/>
            <a:ext cx="2763915" cy="1890943"/>
          </a:xfrm>
          <a:prstGeom prst="cloudCallout">
            <a:avLst>
              <a:gd name="adj1" fmla="val -33384"/>
              <a:gd name="adj2" fmla="val 75958"/>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err="1"/>
              <a:t>Hogwarts</a:t>
            </a:r>
            <a:r>
              <a:rPr lang="de-DE" dirty="0"/>
              <a:t> – Schule für Hexerei und Zauberei</a:t>
            </a:r>
          </a:p>
          <a:p>
            <a:pPr algn="ctr"/>
            <a:r>
              <a:rPr lang="de-DE" dirty="0"/>
              <a:t>Harry Potter!</a:t>
            </a:r>
          </a:p>
        </p:txBody>
      </p:sp>
      <p:sp>
        <p:nvSpPr>
          <p:cNvPr id="7" name="Denkblase: wolkenförmig 6">
            <a:extLst>
              <a:ext uri="{FF2B5EF4-FFF2-40B4-BE49-F238E27FC236}">
                <a16:creationId xmlns:a16="http://schemas.microsoft.com/office/drawing/2014/main" id="{1B50A8B0-154C-42B1-A536-EBF3C89649C8}"/>
              </a:ext>
            </a:extLst>
          </p:cNvPr>
          <p:cNvSpPr/>
          <p:nvPr/>
        </p:nvSpPr>
        <p:spPr>
          <a:xfrm>
            <a:off x="585927" y="1473693"/>
            <a:ext cx="3183755" cy="1145430"/>
          </a:xfrm>
          <a:prstGeom prst="cloudCallout">
            <a:avLst>
              <a:gd name="adj1" fmla="val -6312"/>
              <a:gd name="adj2" fmla="val 81944"/>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t>Warum nur Frauen?</a:t>
            </a:r>
          </a:p>
        </p:txBody>
      </p:sp>
      <p:sp>
        <p:nvSpPr>
          <p:cNvPr id="8" name="Denkblase: wolkenförmig 7">
            <a:extLst>
              <a:ext uri="{FF2B5EF4-FFF2-40B4-BE49-F238E27FC236}">
                <a16:creationId xmlns:a16="http://schemas.microsoft.com/office/drawing/2014/main" id="{B9737241-2E19-4A0A-B7BC-4B18FB51A035}"/>
              </a:ext>
            </a:extLst>
          </p:cNvPr>
          <p:cNvSpPr/>
          <p:nvPr/>
        </p:nvSpPr>
        <p:spPr>
          <a:xfrm>
            <a:off x="5592933" y="1145326"/>
            <a:ext cx="3070934" cy="1802164"/>
          </a:xfrm>
          <a:prstGeom prst="cloudCallout">
            <a:avLst>
              <a:gd name="adj1" fmla="val -13716"/>
              <a:gd name="adj2" fmla="val 906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a:extLst>
              <a:ext uri="{FF2B5EF4-FFF2-40B4-BE49-F238E27FC236}">
                <a16:creationId xmlns:a16="http://schemas.microsoft.com/office/drawing/2014/main" id="{6D574262-56EC-49AD-A53F-56E1CBF9CF04}"/>
              </a:ext>
            </a:extLst>
          </p:cNvPr>
          <p:cNvPicPr>
            <a:picLocks noChangeAspect="1"/>
          </p:cNvPicPr>
          <p:nvPr/>
        </p:nvPicPr>
        <p:blipFill>
          <a:blip r:embed="rId4"/>
          <a:stretch>
            <a:fillRect/>
          </a:stretch>
        </p:blipFill>
        <p:spPr>
          <a:xfrm>
            <a:off x="6555684" y="1473692"/>
            <a:ext cx="1145431" cy="1145431"/>
          </a:xfrm>
          <a:prstGeom prst="rect">
            <a:avLst/>
          </a:prstGeom>
        </p:spPr>
      </p:pic>
    </p:spTree>
    <p:extLst>
      <p:ext uri="{BB962C8B-B14F-4D97-AF65-F5344CB8AC3E}">
        <p14:creationId xmlns:p14="http://schemas.microsoft.com/office/powerpoint/2010/main" val="345609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E920F4151605004BBFC8A970527AB74B" ma:contentTypeVersion="7" ma:contentTypeDescription="Ein neues Dokument erstellen." ma:contentTypeScope="" ma:versionID="8b349163708425788cab02e6dd1ae061">
  <xsd:schema xmlns:xsd="http://www.w3.org/2001/XMLSchema" xmlns:xs="http://www.w3.org/2001/XMLSchema" xmlns:p="http://schemas.microsoft.com/office/2006/metadata/properties" xmlns:ns2="0f1807b1-efeb-467b-9be3-9c01a252aad7" targetNamespace="http://schemas.microsoft.com/office/2006/metadata/properties" ma:root="true" ma:fieldsID="3d140ba44f94ab8f2338c35d11ce94ea" ns2:_="">
    <xsd:import namespace="0f1807b1-efeb-467b-9be3-9c01a252aad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1807b1-efeb-467b-9be3-9c01a252aa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A4F42E-3B8E-49D9-8ED7-2FB17377DAC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FB16957-240C-44CD-92A1-A955F76A29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1807b1-efeb-467b-9be3-9c01a252aa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FEC6B3-6487-4D53-B09B-A1E2BA5B0B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639</Words>
  <Application>Microsoft Office PowerPoint</Application>
  <PresentationFormat>Breitbild</PresentationFormat>
  <Paragraphs>78</Paragraphs>
  <Slides>11</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11</vt:i4>
      </vt:variant>
    </vt:vector>
  </HeadingPairs>
  <TitlesOfParts>
    <vt:vector size="15" baseType="lpstr">
      <vt:lpstr>Arial</vt:lpstr>
      <vt:lpstr>Calibri</vt:lpstr>
      <vt:lpstr>Calibri Light</vt:lpstr>
      <vt:lpstr>Office</vt:lpstr>
      <vt:lpstr>Profilmodul Gesellschaftswissenschaften</vt:lpstr>
      <vt:lpstr>Ziele - Jahrgang 8 - Geschichte</vt:lpstr>
      <vt:lpstr>Methoden - Jahrgang 8 - Geschichte</vt:lpstr>
      <vt:lpstr>Inhalte - Jahrgang 8 - Geschichte</vt:lpstr>
      <vt:lpstr>PowerPoint-Präsentation</vt:lpstr>
      <vt:lpstr>PowerPoint-Präsentation</vt:lpstr>
      <vt:lpstr>PowerPoint-Präsentation</vt:lpstr>
      <vt:lpstr>PowerPoint-Präsentation</vt:lpstr>
      <vt:lpstr>PowerPoint-Präsentation</vt:lpstr>
      <vt:lpstr>PowerPoint-Präsentation</vt:lpstr>
      <vt:lpstr>Bildquellenverzeichnis</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Profilmodule Sprachen</dc:title>
  <dc:creator>Jens Dunker</dc:creator>
  <cp:lastModifiedBy>Robert Ewerszumrode</cp:lastModifiedBy>
  <cp:revision>63</cp:revision>
  <dcterms:created xsi:type="dcterms:W3CDTF">2020-03-04T09:19:36Z</dcterms:created>
  <dcterms:modified xsi:type="dcterms:W3CDTF">2021-05-03T19:11:44Z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0x010100E920F4151605004BBFC8A970527AB74B</vt:lpwstr>
  </property>
</Properties>
</file>