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74" r:id="rId4"/>
    <p:sldId id="260" r:id="rId5"/>
    <p:sldId id="270" r:id="rId6"/>
    <p:sldId id="261" r:id="rId7"/>
    <p:sldId id="262" r:id="rId8"/>
    <p:sldId id="272" r:id="rId9"/>
    <p:sldId id="269" r:id="rId10"/>
    <p:sldId id="263" r:id="rId11"/>
    <p:sldId id="257" r:id="rId12"/>
    <p:sldId id="266" r:id="rId13"/>
    <p:sldId id="273" r:id="rId14"/>
    <p:sldId id="268" r:id="rId1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97" autoAdjust="0"/>
    <p:restoredTop sz="94434" autoAdjust="0"/>
  </p:normalViewPr>
  <p:slideViewPr>
    <p:cSldViewPr>
      <p:cViewPr varScale="1">
        <p:scale>
          <a:sx n="74" d="100"/>
          <a:sy n="74" d="100"/>
        </p:scale>
        <p:origin x="11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9EDE-F97C-4AA8-8513-853E286A2B49}" type="datetimeFigureOut">
              <a:rPr lang="de-DE" smtClean="0"/>
              <a:pPr/>
              <a:t>06.09.2019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E0BF6-7CA3-4657-A649-AFA5F303559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9EDE-F97C-4AA8-8513-853E286A2B49}" type="datetimeFigureOut">
              <a:rPr lang="de-DE" smtClean="0"/>
              <a:pPr/>
              <a:t>06.09.2019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E0BF6-7CA3-4657-A649-AFA5F303559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9EDE-F97C-4AA8-8513-853E286A2B49}" type="datetimeFigureOut">
              <a:rPr lang="de-DE" smtClean="0"/>
              <a:pPr/>
              <a:t>06.09.2019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E0BF6-7CA3-4657-A649-AFA5F303559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9EDE-F97C-4AA8-8513-853E286A2B49}" type="datetimeFigureOut">
              <a:rPr lang="de-DE" smtClean="0"/>
              <a:pPr/>
              <a:t>06.09.2019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E0BF6-7CA3-4657-A649-AFA5F303559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9EDE-F97C-4AA8-8513-853E286A2B49}" type="datetimeFigureOut">
              <a:rPr lang="de-DE" smtClean="0"/>
              <a:pPr/>
              <a:t>06.09.2019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E0BF6-7CA3-4657-A649-AFA5F303559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9EDE-F97C-4AA8-8513-853E286A2B49}" type="datetimeFigureOut">
              <a:rPr lang="de-DE" smtClean="0"/>
              <a:pPr/>
              <a:t>06.09.2019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E0BF6-7CA3-4657-A649-AFA5F303559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9EDE-F97C-4AA8-8513-853E286A2B49}" type="datetimeFigureOut">
              <a:rPr lang="de-DE" smtClean="0"/>
              <a:pPr/>
              <a:t>06.09.2019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E0BF6-7CA3-4657-A649-AFA5F303559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9EDE-F97C-4AA8-8513-853E286A2B49}" type="datetimeFigureOut">
              <a:rPr lang="de-DE" smtClean="0"/>
              <a:pPr/>
              <a:t>06.09.2019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E0BF6-7CA3-4657-A649-AFA5F303559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9EDE-F97C-4AA8-8513-853E286A2B49}" type="datetimeFigureOut">
              <a:rPr lang="de-DE" smtClean="0"/>
              <a:pPr/>
              <a:t>06.09.2019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E0BF6-7CA3-4657-A649-AFA5F303559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9EDE-F97C-4AA8-8513-853E286A2B49}" type="datetimeFigureOut">
              <a:rPr lang="de-DE" smtClean="0"/>
              <a:pPr/>
              <a:t>06.09.2019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E0BF6-7CA3-4657-A649-AFA5F303559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9EDE-F97C-4AA8-8513-853E286A2B49}" type="datetimeFigureOut">
              <a:rPr lang="de-DE" smtClean="0"/>
              <a:pPr/>
              <a:t>06.09.2019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E0BF6-7CA3-4657-A649-AFA5F303559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09EDE-F97C-4AA8-8513-853E286A2B49}" type="datetimeFigureOut">
              <a:rPr lang="de-DE" smtClean="0"/>
              <a:pPr/>
              <a:t>06.09.2019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E0BF6-7CA3-4657-A649-AFA5F303559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102869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138949" y="3700335"/>
            <a:ext cx="509734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latin typeface="Verdana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sz="2200" dirty="0">
              <a:solidFill>
                <a:srgbClr val="000080"/>
              </a:solidFill>
              <a:latin typeface="Verdana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5"/>
            <a:ext cx="2548901" cy="189919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658" y="141247"/>
            <a:ext cx="3587000" cy="2184253"/>
          </a:xfrm>
          <a:prstGeom prst="rect">
            <a:avLst/>
          </a:prstGeom>
        </p:spPr>
      </p:pic>
      <p:pic>
        <p:nvPicPr>
          <p:cNvPr id="20" name="Bild 2" descr="http://kreisgymnasium-halle.de/fileadmin/_processed_/csm_AWO_0c0ac3751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042" y="908974"/>
            <a:ext cx="2014574" cy="1445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7" y="590640"/>
            <a:ext cx="2876677" cy="224274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2" y="3884983"/>
            <a:ext cx="4608512" cy="263731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051720" y="2649020"/>
            <a:ext cx="54726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4472C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Schulsozialarbeit am </a:t>
            </a:r>
            <a:r>
              <a:rPr lang="de-DE" sz="3600" b="1" u="sng" dirty="0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4472C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KGH</a:t>
            </a:r>
            <a:r>
              <a:rPr lang="de-DE" sz="3600" b="1" u="sng" dirty="0" smtClean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4472C4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3600" dirty="0"/>
          </a:p>
        </p:txBody>
      </p:sp>
      <p:pic>
        <p:nvPicPr>
          <p:cNvPr id="12" name="Bild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8059" y="4495864"/>
            <a:ext cx="2276475" cy="1558012"/>
          </a:xfrm>
          <a:prstGeom prst="rect">
            <a:avLst/>
          </a:prstGeom>
          <a:noFill/>
        </p:spPr>
      </p:pic>
      <p:sp>
        <p:nvSpPr>
          <p:cNvPr id="7" name="Rechteck 6"/>
          <p:cNvSpPr/>
          <p:nvPr/>
        </p:nvSpPr>
        <p:spPr>
          <a:xfrm>
            <a:off x="2269254" y="3295480"/>
            <a:ext cx="49670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b="1" dirty="0" smtClean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Motto</a:t>
            </a:r>
            <a:r>
              <a:rPr lang="de-DE" b="1" dirty="0">
                <a:solidFill>
                  <a:srgbClr val="00006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„Komm herein, </a:t>
            </a:r>
            <a:r>
              <a:rPr lang="de-DE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wir haben </a:t>
            </a:r>
            <a:r>
              <a:rPr lang="de-DE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Zeit für Dich!“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51520" y="395372"/>
            <a:ext cx="741682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Die spielerisch und </a:t>
            </a:r>
            <a:r>
              <a:rPr lang="de-DE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ewegungsorientiert aufgebauten Arbeitsphasen sind sehr wichtig für eine gelungene Wir(Punkt) Stunde.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de-DE" sz="24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1524000" y="3332606"/>
          <a:ext cx="1679848" cy="384425"/>
        </p:xfrm>
        <a:graphic>
          <a:graphicData uri="http://schemas.openxmlformats.org/drawingml/2006/table">
            <a:tbl>
              <a:tblPr/>
              <a:tblGrid>
                <a:gridCol w="1679848"/>
              </a:tblGrid>
              <a:tr h="384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35" marR="895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323528" y="2780928"/>
            <a:ext cx="2308068" cy="41088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de-DE" b="1" dirty="0" smtClean="0">
                <a:solidFill>
                  <a:srgbClr val="000000"/>
                </a:solidFill>
                <a:latin typeface="Cambria"/>
                <a:ea typeface="Calibri"/>
                <a:cs typeface="Times New Roman"/>
              </a:rPr>
              <a:t>Feuer- Wasser- Blitz</a:t>
            </a:r>
            <a:endParaRPr lang="de-DE" dirty="0">
              <a:ea typeface="Calibri"/>
              <a:cs typeface="Times New Roman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131840" y="2204864"/>
            <a:ext cx="1152128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sz="1600" b="1" dirty="0" smtClean="0">
                <a:solidFill>
                  <a:srgbClr val="000000"/>
                </a:solidFill>
                <a:latin typeface="Cambria"/>
                <a:ea typeface="Calibri"/>
                <a:cs typeface="Times New Roman"/>
              </a:rPr>
              <a:t>Maßband</a:t>
            </a:r>
            <a:endParaRPr lang="de-DE" sz="1600" dirty="0"/>
          </a:p>
        </p:txBody>
      </p:sp>
      <p:sp>
        <p:nvSpPr>
          <p:cNvPr id="9" name="Rechteck 8"/>
          <p:cNvSpPr/>
          <p:nvPr/>
        </p:nvSpPr>
        <p:spPr>
          <a:xfrm>
            <a:off x="4211960" y="2924944"/>
            <a:ext cx="1296144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sz="1400" b="1" dirty="0" smtClean="0">
                <a:solidFill>
                  <a:srgbClr val="000000"/>
                </a:solidFill>
                <a:latin typeface="Cambria"/>
                <a:ea typeface="Calibri"/>
                <a:cs typeface="Times New Roman"/>
              </a:rPr>
              <a:t>Namenwurf</a:t>
            </a:r>
            <a:endParaRPr lang="de-DE" sz="1400" dirty="0"/>
          </a:p>
        </p:txBody>
      </p:sp>
      <p:sp>
        <p:nvSpPr>
          <p:cNvPr id="11" name="Rechteck 10"/>
          <p:cNvSpPr/>
          <p:nvPr/>
        </p:nvSpPr>
        <p:spPr>
          <a:xfrm>
            <a:off x="6588224" y="4509120"/>
            <a:ext cx="1689886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de-DE" sz="1600" b="1" dirty="0" smtClean="0">
                <a:solidFill>
                  <a:srgbClr val="000000"/>
                </a:solidFill>
                <a:latin typeface="Cambria"/>
                <a:ea typeface="Calibri"/>
                <a:cs typeface="Times New Roman"/>
              </a:rPr>
              <a:t>Gefühlsmemory</a:t>
            </a:r>
            <a:endParaRPr lang="de-DE" sz="1600" dirty="0"/>
          </a:p>
        </p:txBody>
      </p:sp>
      <p:sp>
        <p:nvSpPr>
          <p:cNvPr id="13" name="Rechteck 12"/>
          <p:cNvSpPr/>
          <p:nvPr/>
        </p:nvSpPr>
        <p:spPr>
          <a:xfrm>
            <a:off x="1043608" y="5517232"/>
            <a:ext cx="1512168" cy="4108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de-DE" b="1" dirty="0" smtClean="0">
                <a:solidFill>
                  <a:srgbClr val="000000"/>
                </a:solidFill>
                <a:latin typeface="Cambria"/>
                <a:ea typeface="Calibri"/>
                <a:cs typeface="Times New Roman"/>
              </a:rPr>
              <a:t>Smiley Lauf</a:t>
            </a:r>
            <a:endParaRPr lang="de-DE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012160" y="2780928"/>
            <a:ext cx="1508298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de-DE" dirty="0" smtClean="0"/>
              <a:t>Gefühlsinseln </a:t>
            </a:r>
            <a:endParaRPr lang="de-DE" dirty="0"/>
          </a:p>
        </p:txBody>
      </p:sp>
      <p:sp>
        <p:nvSpPr>
          <p:cNvPr id="16" name="Rechteck 15"/>
          <p:cNvSpPr/>
          <p:nvPr/>
        </p:nvSpPr>
        <p:spPr>
          <a:xfrm>
            <a:off x="3419872" y="4581128"/>
            <a:ext cx="12747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Ankommen</a:t>
            </a:r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6012160" y="5750731"/>
            <a:ext cx="2379306" cy="4235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de-DE" sz="2000" b="1" dirty="0" smtClean="0">
                <a:solidFill>
                  <a:srgbClr val="000000"/>
                </a:solidFill>
                <a:latin typeface="Cambria"/>
                <a:ea typeface="Calibri"/>
                <a:cs typeface="Times New Roman"/>
              </a:rPr>
              <a:t>Wo ist mein Schatz</a:t>
            </a:r>
            <a:endParaRPr lang="de-DE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220072" y="5085184"/>
            <a:ext cx="182127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2400" dirty="0" smtClean="0"/>
              <a:t>Waschstraße</a:t>
            </a:r>
            <a:endParaRPr lang="de-DE" sz="2400" dirty="0"/>
          </a:p>
        </p:txBody>
      </p:sp>
      <p:sp>
        <p:nvSpPr>
          <p:cNvPr id="21" name="Rechteck 20"/>
          <p:cNvSpPr/>
          <p:nvPr/>
        </p:nvSpPr>
        <p:spPr>
          <a:xfrm>
            <a:off x="6516216" y="3645024"/>
            <a:ext cx="1833835" cy="5170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de-DE" sz="2400" b="1" dirty="0" smtClean="0">
                <a:solidFill>
                  <a:srgbClr val="000000"/>
                </a:solidFill>
                <a:latin typeface="Cambria"/>
                <a:ea typeface="Calibri"/>
                <a:cs typeface="Times New Roman"/>
              </a:rPr>
              <a:t>Stärkenlauf</a:t>
            </a:r>
            <a:endParaRPr lang="de-DE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755576" y="4221088"/>
            <a:ext cx="177561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de-DE" sz="2800" b="1" dirty="0" smtClean="0">
                <a:solidFill>
                  <a:srgbClr val="000000"/>
                </a:solidFill>
                <a:latin typeface="Cambria"/>
                <a:ea typeface="Calibri"/>
                <a:cs typeface="Times New Roman"/>
              </a:rPr>
              <a:t>Burgspiel</a:t>
            </a:r>
            <a:endParaRPr lang="de-DE" sz="2800" dirty="0"/>
          </a:p>
        </p:txBody>
      </p:sp>
      <p:sp>
        <p:nvSpPr>
          <p:cNvPr id="25" name="Rechteck 24"/>
          <p:cNvSpPr/>
          <p:nvPr/>
        </p:nvSpPr>
        <p:spPr>
          <a:xfrm>
            <a:off x="2987824" y="3645024"/>
            <a:ext cx="2177199" cy="410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de-DE" b="1" dirty="0" smtClean="0">
                <a:solidFill>
                  <a:srgbClr val="000000"/>
                </a:solidFill>
                <a:latin typeface="Cambria"/>
                <a:ea typeface="Calibri"/>
                <a:cs typeface="Times New Roman"/>
              </a:rPr>
              <a:t>Chinesische Mauer</a:t>
            </a:r>
            <a:endParaRPr lang="de-DE" dirty="0">
              <a:ea typeface="Calibri"/>
              <a:cs typeface="Times New Roman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3131840" y="5661248"/>
            <a:ext cx="1651991" cy="4108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de-DE" b="1" dirty="0" smtClean="0">
                <a:solidFill>
                  <a:srgbClr val="000000"/>
                </a:solidFill>
                <a:latin typeface="Cambria"/>
                <a:ea typeface="Calibri"/>
                <a:cs typeface="Times New Roman"/>
              </a:rPr>
              <a:t>Turmschreier</a:t>
            </a:r>
            <a:endParaRPr lang="de-DE" dirty="0">
              <a:ea typeface="Calibri"/>
              <a:cs typeface="Times New Roman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3290251" y="0"/>
            <a:ext cx="2991845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de-DE" sz="2400" b="1" dirty="0" smtClean="0"/>
              <a:t>Was habe ich gelernt?</a:t>
            </a:r>
            <a:endParaRPr lang="de-DE" sz="2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8207006" cy="4359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755207"/>
            <a:ext cx="3312368" cy="18189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isometricOffAxis2Top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754130" cy="6582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592243" y="0"/>
            <a:ext cx="4387868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de-DE" sz="2400" b="1" dirty="0" smtClean="0"/>
              <a:t>Projekte</a:t>
            </a:r>
          </a:p>
          <a:p>
            <a:pPr algn="ctr"/>
            <a:r>
              <a:rPr lang="de-DE" sz="2400" b="1" dirty="0" smtClean="0"/>
              <a:t>IVO-Klassen experimentelles </a:t>
            </a:r>
            <a:r>
              <a:rPr lang="de-DE" sz="2400" b="1" dirty="0" err="1" smtClean="0"/>
              <a:t>DaF</a:t>
            </a:r>
            <a:endParaRPr lang="de-DE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1043080" y="1196752"/>
            <a:ext cx="66010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0997"/>
            <a:ext cx="4536504" cy="245117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24" y="943982"/>
            <a:ext cx="5184576" cy="338437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0" y="3618061"/>
            <a:ext cx="4283968" cy="295198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92" y="4441343"/>
            <a:ext cx="3929322" cy="2259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292623" y="0"/>
            <a:ext cx="4987134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de-DE" sz="2400" b="1" dirty="0" smtClean="0"/>
              <a:t>Schulsozialarbeit ist nicht nur reden…</a:t>
            </a:r>
            <a:endParaRPr lang="de-DE" sz="2400" dirty="0"/>
          </a:p>
        </p:txBody>
      </p:sp>
      <p:sp>
        <p:nvSpPr>
          <p:cNvPr id="4" name="Textfeld 3"/>
          <p:cNvSpPr txBox="1"/>
          <p:nvPr/>
        </p:nvSpPr>
        <p:spPr>
          <a:xfrm>
            <a:off x="755576" y="1988840"/>
            <a:ext cx="66247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,</a:t>
            </a:r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3335" y="3152180"/>
            <a:ext cx="66247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,</a:t>
            </a:r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4" y="620688"/>
            <a:ext cx="6408712" cy="6008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67544" y="1412776"/>
            <a:ext cx="7954293" cy="8402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000" dirty="0" smtClean="0"/>
              <a:t>Eltern (keine Rückmeldung)</a:t>
            </a:r>
            <a:r>
              <a:rPr lang="de-DE" sz="2000" dirty="0" smtClean="0">
                <a:sym typeface="Wingdings" pitchFamily="2" charset="2"/>
              </a:rPr>
              <a:t></a:t>
            </a:r>
            <a:endParaRPr lang="de-DE" sz="2000" dirty="0" smtClean="0"/>
          </a:p>
          <a:p>
            <a:pPr>
              <a:buFont typeface="Arial" pitchFamily="34" charset="0"/>
              <a:buChar char="•"/>
            </a:pPr>
            <a:endParaRPr lang="de-DE" sz="2000" dirty="0" smtClean="0"/>
          </a:p>
          <a:p>
            <a:pPr>
              <a:buFont typeface="Arial" pitchFamily="34" charset="0"/>
              <a:buChar char="•"/>
            </a:pPr>
            <a:r>
              <a:rPr lang="de-DE" sz="2000" dirty="0" smtClean="0"/>
              <a:t>Die Lehrerin hat große Schwierigkeiten mit der </a:t>
            </a:r>
            <a:r>
              <a:rPr lang="de-DE" sz="2000" i="1" dirty="0" smtClean="0"/>
              <a:t>Beobachterrolle.</a:t>
            </a:r>
          </a:p>
          <a:p>
            <a:pPr>
              <a:buFont typeface="Arial" pitchFamily="34" charset="0"/>
              <a:buChar char="•"/>
            </a:pPr>
            <a:endParaRPr lang="de-DE" sz="2000" dirty="0" smtClean="0"/>
          </a:p>
          <a:p>
            <a:pPr>
              <a:buFont typeface="Arial" pitchFamily="34" charset="0"/>
              <a:buChar char="•"/>
            </a:pPr>
            <a:r>
              <a:rPr lang="de-DE" sz="2000" dirty="0" smtClean="0"/>
              <a:t>Arbeitsmappe ist nicht ausreichend und muss noch ergänzt werden </a:t>
            </a:r>
          </a:p>
          <a:p>
            <a:r>
              <a:rPr lang="de-DE" sz="2000" dirty="0" smtClean="0"/>
              <a:t>(Stärkenlauf, Chinesische Mauer, Feuer-Wasser-Blitz).</a:t>
            </a:r>
          </a:p>
          <a:p>
            <a:endParaRPr lang="de-DE" sz="2000" dirty="0" smtClean="0"/>
          </a:p>
          <a:p>
            <a:pPr>
              <a:buFont typeface="Arial" pitchFamily="34" charset="0"/>
              <a:buChar char="•"/>
            </a:pPr>
            <a:r>
              <a:rPr lang="de-DE" sz="2000" dirty="0" smtClean="0"/>
              <a:t>Zusatzstunden für Vor- und Nachbereitung für </a:t>
            </a:r>
            <a:r>
              <a:rPr lang="de-DE" sz="2000" dirty="0" err="1" smtClean="0"/>
              <a:t>Wirpunktplanung</a:t>
            </a:r>
            <a:r>
              <a:rPr lang="de-DE" sz="2000" dirty="0" smtClean="0"/>
              <a:t> benötigt.</a:t>
            </a:r>
          </a:p>
          <a:p>
            <a:pPr>
              <a:buFont typeface="Arial" pitchFamily="34" charset="0"/>
              <a:buChar char="•"/>
            </a:pPr>
            <a:endParaRPr lang="de-DE" sz="2000" dirty="0" smtClean="0"/>
          </a:p>
          <a:p>
            <a:pPr>
              <a:buFont typeface="Arial" pitchFamily="34" charset="0"/>
              <a:buChar char="•"/>
            </a:pPr>
            <a:r>
              <a:rPr lang="de-DE" sz="2000" dirty="0" smtClean="0"/>
              <a:t> Unterschied zwischen Grund und weiterführender Schulen </a:t>
            </a:r>
          </a:p>
          <a:p>
            <a:r>
              <a:rPr lang="de-DE" sz="2000" dirty="0" smtClean="0"/>
              <a:t>(inhaltlich und Bewegungsangebote).</a:t>
            </a:r>
          </a:p>
          <a:p>
            <a:pPr>
              <a:buFont typeface="Arial" pitchFamily="34" charset="0"/>
              <a:buChar char="•"/>
            </a:pPr>
            <a:endParaRPr lang="de-DE" sz="2000" dirty="0" smtClean="0"/>
          </a:p>
          <a:p>
            <a:pPr>
              <a:buFont typeface="Arial" pitchFamily="34" charset="0"/>
              <a:buChar char="•"/>
            </a:pPr>
            <a:r>
              <a:rPr lang="de-DE" sz="2000" dirty="0" smtClean="0"/>
              <a:t>Zusätzlich ein(e) Mitarbeiter(in) für Beaufsichtigung der Kinder während </a:t>
            </a:r>
          </a:p>
          <a:p>
            <a:r>
              <a:rPr lang="de-DE" sz="2000" dirty="0" smtClean="0"/>
              <a:t>des Reflexionsgespräches nötig.</a:t>
            </a:r>
          </a:p>
          <a:p>
            <a:endParaRPr lang="de-DE" sz="2000" dirty="0" smtClean="0"/>
          </a:p>
          <a:p>
            <a:r>
              <a:rPr lang="de-DE" sz="2000" dirty="0" smtClean="0"/>
              <a:t>Raumkapazitäten inkl. Nachbesprechung</a:t>
            </a:r>
          </a:p>
          <a:p>
            <a:endParaRPr lang="de-DE" sz="2000" dirty="0" smtClean="0"/>
          </a:p>
          <a:p>
            <a:endParaRPr lang="de-DE" sz="2000" dirty="0" smtClean="0"/>
          </a:p>
          <a:p>
            <a:pPr>
              <a:buFont typeface="Arial" pitchFamily="34" charset="0"/>
              <a:buChar char="•"/>
            </a:pPr>
            <a:endParaRPr lang="de-DE" sz="2000" dirty="0" smtClean="0"/>
          </a:p>
          <a:p>
            <a:pPr>
              <a:buFont typeface="Arial" pitchFamily="34" charset="0"/>
              <a:buChar char="•"/>
            </a:pPr>
            <a:endParaRPr lang="de-DE" sz="2000" dirty="0" smtClean="0"/>
          </a:p>
          <a:p>
            <a:pPr>
              <a:buFont typeface="Arial" pitchFamily="34" charset="0"/>
              <a:buChar char="•"/>
            </a:pPr>
            <a:endParaRPr lang="de-DE" sz="2000" dirty="0" smtClean="0"/>
          </a:p>
          <a:p>
            <a:pPr>
              <a:buFont typeface="Arial" pitchFamily="34" charset="0"/>
              <a:buChar char="•"/>
            </a:pPr>
            <a:endParaRPr lang="de-DE" sz="2000" dirty="0" smtClean="0"/>
          </a:p>
          <a:p>
            <a:pPr>
              <a:buFont typeface="Arial" pitchFamily="34" charset="0"/>
              <a:buChar char="•"/>
            </a:pPr>
            <a:endParaRPr lang="de-DE" sz="2000" dirty="0" smtClean="0"/>
          </a:p>
          <a:p>
            <a:endParaRPr lang="de-DE" sz="2000" i="1" dirty="0" smtClean="0"/>
          </a:p>
          <a:p>
            <a:endParaRPr lang="de-DE" sz="2000" i="1" dirty="0" smtClean="0"/>
          </a:p>
          <a:p>
            <a:endParaRPr lang="de-DE" sz="2000" dirty="0" smtClean="0"/>
          </a:p>
          <a:p>
            <a:pPr>
              <a:buFont typeface="Arial" pitchFamily="34" charset="0"/>
              <a:buChar char="•"/>
            </a:pPr>
            <a:endParaRPr lang="de-DE" sz="2000" dirty="0"/>
          </a:p>
        </p:txBody>
      </p:sp>
      <p:sp>
        <p:nvSpPr>
          <p:cNvPr id="5" name="Rechteck 4"/>
          <p:cNvSpPr/>
          <p:nvPr/>
        </p:nvSpPr>
        <p:spPr>
          <a:xfrm>
            <a:off x="1771761" y="32405"/>
            <a:ext cx="473225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de-DE" sz="2800" b="1" dirty="0" smtClean="0"/>
              <a:t>Danke für die Aufmerksamkeit</a:t>
            </a:r>
            <a:endParaRPr lang="de-DE" sz="2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8676456" cy="5784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51521" y="764704"/>
            <a:ext cx="5616624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Eine gut strukturierte Stundenplanung ist enorm wichtig.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de-DE" sz="2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Teamarbeit(Tandems) hat große Vorteile bei der Planung und Durführung des sozialen Lernens im Idealfall männlich/ weiblich , 3. Person zusätzlich</a:t>
            </a:r>
          </a:p>
          <a:p>
            <a:r>
              <a:rPr lang="de-DE" sz="2400" b="1" dirty="0"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Mitarbeit an der Entwicklung eines positiven Schulklimas für alle 				        Beteiligten:</a:t>
            </a:r>
            <a:endParaRPr lang="de-DE" sz="2400" dirty="0"/>
          </a:p>
          <a:p>
            <a:r>
              <a:rPr lang="de-DE" sz="2400" dirty="0"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 </a:t>
            </a:r>
            <a:endParaRPr lang="de-DE" sz="2400" dirty="0"/>
          </a:p>
          <a:p>
            <a:r>
              <a:rPr lang="de-DE" sz="2400" b="1" dirty="0"/>
              <a:t>Mediation = Vermittlung zwischen Konfliktparteien, </a:t>
            </a:r>
            <a:r>
              <a:rPr lang="de-DE" sz="2400" b="1" dirty="0" err="1"/>
              <a:t>No</a:t>
            </a:r>
            <a:r>
              <a:rPr lang="de-DE" sz="2400" b="1" dirty="0"/>
              <a:t> </a:t>
            </a:r>
            <a:r>
              <a:rPr lang="de-DE" sz="2400" b="1" dirty="0" err="1"/>
              <a:t>Blame</a:t>
            </a:r>
            <a:r>
              <a:rPr lang="de-DE" sz="2400" b="1" dirty="0"/>
              <a:t> </a:t>
            </a:r>
            <a:r>
              <a:rPr lang="de-DE" sz="2400" b="1" dirty="0" err="1" smtClean="0"/>
              <a:t>Approach</a:t>
            </a:r>
            <a:r>
              <a:rPr lang="de-DE" sz="2400" b="1" dirty="0" err="1"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Mitarbeit</a:t>
            </a:r>
            <a:r>
              <a:rPr lang="de-DE" sz="2400" b="1" dirty="0"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an der Entwicklung eines positiven Schulklimas für alle 				        Beteiligten:</a:t>
            </a:r>
            <a:endParaRPr lang="de-DE" sz="2400" dirty="0"/>
          </a:p>
          <a:p>
            <a:r>
              <a:rPr lang="de-DE" sz="2400" dirty="0"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 </a:t>
            </a:r>
            <a:endParaRPr lang="de-DE" sz="2400" dirty="0"/>
          </a:p>
          <a:p>
            <a:r>
              <a:rPr lang="de-DE" sz="2400" b="1" dirty="0"/>
              <a:t>Mediation = Vermittlung zwischen  </a:t>
            </a:r>
            <a:endParaRPr lang="de-DE" sz="24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de-DE" sz="2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5076056" y="4221088"/>
            <a:ext cx="792088" cy="1512168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3290251" y="0"/>
            <a:ext cx="2991845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de-DE" sz="2400" b="1" dirty="0" smtClean="0"/>
              <a:t>Was habe ich gelernt?</a:t>
            </a:r>
          </a:p>
          <a:p>
            <a:pPr algn="ctr"/>
            <a:r>
              <a:rPr lang="de-DE" sz="2400" b="1" dirty="0" smtClean="0"/>
              <a:t>was kann ich gut?</a:t>
            </a:r>
            <a:endParaRPr lang="de-DE" sz="2400" dirty="0"/>
          </a:p>
        </p:txBody>
      </p:sp>
      <p:sp>
        <p:nvSpPr>
          <p:cNvPr id="9" name="Textfeld 8"/>
          <p:cNvSpPr txBox="1"/>
          <p:nvPr/>
        </p:nvSpPr>
        <p:spPr>
          <a:xfrm>
            <a:off x="323528" y="4581128"/>
            <a:ext cx="2880320" cy="20882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b="1" dirty="0" smtClean="0"/>
              <a:t>Ankommen</a:t>
            </a:r>
          </a:p>
          <a:p>
            <a:pPr marL="342900" indent="-342900">
              <a:buFont typeface="+mj-lt"/>
              <a:buAutoNum type="arabicPeriod"/>
            </a:pPr>
            <a:r>
              <a:rPr lang="de-DE" b="1" dirty="0" smtClean="0"/>
              <a:t>Begrüßung und Anfangsrituale</a:t>
            </a:r>
          </a:p>
          <a:p>
            <a:pPr marL="342900" indent="-342900">
              <a:buFont typeface="+mj-lt"/>
              <a:buAutoNum type="arabicPeriod"/>
            </a:pPr>
            <a:r>
              <a:rPr lang="de-DE" b="1" dirty="0" smtClean="0"/>
              <a:t>Blitzlicht</a:t>
            </a:r>
          </a:p>
          <a:p>
            <a:pPr marL="342900" indent="-342900">
              <a:buFont typeface="+mj-lt"/>
              <a:buAutoNum type="arabicPeriod"/>
            </a:pPr>
            <a:r>
              <a:rPr lang="de-DE" b="1" dirty="0" smtClean="0"/>
              <a:t>Warm-up</a:t>
            </a:r>
          </a:p>
          <a:p>
            <a:pPr marL="342900" indent="-342900">
              <a:buFont typeface="+mj-lt"/>
              <a:buAutoNum type="arabicPeriod"/>
            </a:pPr>
            <a:r>
              <a:rPr lang="de-DE" b="1" dirty="0" smtClean="0"/>
              <a:t>Arbeitsphase(n)</a:t>
            </a:r>
          </a:p>
          <a:p>
            <a:pPr marL="342900" indent="-342900">
              <a:buFont typeface="+mj-lt"/>
              <a:buAutoNum type="arabicPeriod"/>
            </a:pPr>
            <a:r>
              <a:rPr lang="de-DE" b="1" dirty="0" smtClean="0"/>
              <a:t>Reflexion und Feedback</a:t>
            </a:r>
            <a:endParaRPr lang="de-DE" b="1" dirty="0"/>
          </a:p>
        </p:txBody>
      </p:sp>
      <p:sp>
        <p:nvSpPr>
          <p:cNvPr id="8" name="Ellipse 7"/>
          <p:cNvSpPr/>
          <p:nvPr/>
        </p:nvSpPr>
        <p:spPr>
          <a:xfrm>
            <a:off x="6948263" y="4471463"/>
            <a:ext cx="1080120" cy="1872208"/>
          </a:xfrm>
          <a:prstGeom prst="ellipse">
            <a:avLst/>
          </a:prstGeom>
          <a:noFill/>
          <a:ln w="793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179512" y="-387424"/>
            <a:ext cx="9217024" cy="8495214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de-DE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	</a:t>
            </a:r>
            <a:r>
              <a:rPr lang="de-DE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</a:t>
            </a:r>
            <a:r>
              <a:rPr lang="de-DE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Angebote</a:t>
            </a:r>
            <a:endParaRPr lang="de-DE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de-DE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Mitarbeit </a:t>
            </a:r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 der Entwicklung eines positiven Schulklimas für </a:t>
            </a:r>
            <a:r>
              <a:rPr lang="de-DE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alle Beteiligten</a:t>
            </a:r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</a:t>
            </a:r>
          </a:p>
          <a:p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Mediation = Vermittlung zwischen Konfliktparteien, </a:t>
            </a:r>
            <a:r>
              <a:rPr lang="de-DE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r>
              <a:rPr lang="de-DE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Blame</a:t>
            </a:r>
            <a:r>
              <a:rPr lang="de-DE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Approach</a:t>
            </a:r>
          </a:p>
          <a:p>
            <a:r>
              <a:rPr lang="de-DE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Beratung</a:t>
            </a:r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Begleitung von Schüler/Innen in Konfliktsituationen </a:t>
            </a:r>
          </a:p>
          <a:p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Beratung und Begleitung individuell auch für Eltern und Lehrer/Innen</a:t>
            </a:r>
          </a:p>
          <a:p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Meditation, Entspannung, Ruhe und Besinnung für Schüler/Innen</a:t>
            </a:r>
          </a:p>
          <a:p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Zuhören, wenn sonst keiner zuhört</a:t>
            </a:r>
          </a:p>
          <a:p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Beratung nach BUT und sonstigen </a:t>
            </a:r>
            <a:r>
              <a:rPr lang="de-DE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Fördermöglichkeiten</a:t>
            </a:r>
          </a:p>
          <a:p>
            <a:r>
              <a:rPr lang="de-DE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Projektangebote</a:t>
            </a:r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„Wir.-Training“ für Schulklassen (1 h/Wo, max. 12 Wochen)</a:t>
            </a:r>
          </a:p>
          <a:p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Deeskalations- und Sozialtraining</a:t>
            </a:r>
          </a:p>
          <a:p>
            <a:pPr marL="342900" indent="-342900">
              <a:buFontTx/>
              <a:buChar char="-"/>
            </a:pPr>
            <a:r>
              <a:rPr lang="de-DE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Erlebnispädagogik</a:t>
            </a:r>
          </a:p>
          <a:p>
            <a:pPr marL="342900" indent="-342900">
              <a:buFontTx/>
              <a:buChar char="-"/>
            </a:pPr>
            <a:r>
              <a:rPr lang="de-DE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Sonderprojekte in Zusammenarbeit mit der VHS: z.B. „Lesewerkstatt“</a:t>
            </a:r>
          </a:p>
          <a:p>
            <a:endParaRPr lang="de-DE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de-DE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AG`n</a:t>
            </a:r>
            <a:r>
              <a:rPr lang="de-DE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(z.B. Jungen-AG</a:t>
            </a:r>
            <a:r>
              <a:rPr lang="de-DE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nach Bedarf und Zeitbudget</a:t>
            </a:r>
          </a:p>
          <a:p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„Spielend voneinander lernen“, Team- u. </a:t>
            </a:r>
            <a:r>
              <a:rPr lang="de-DE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Sportspiele</a:t>
            </a:r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Spaß, Bewegung </a:t>
            </a:r>
            <a:endParaRPr lang="de-DE" sz="24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de-DE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de-DE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Unterstützung bei der Gestaltung von Freizeitveranstaltungen an der Schule</a:t>
            </a:r>
          </a:p>
          <a:p>
            <a:r>
              <a:rPr lang="de-DE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465950" y="0"/>
            <a:ext cx="6640536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de-DE" sz="2400" b="1" dirty="0" smtClean="0"/>
              <a:t>Beratungskonzept:</a:t>
            </a:r>
          </a:p>
          <a:p>
            <a:pPr algn="ctr"/>
            <a:r>
              <a:rPr lang="de-DE" sz="2400" b="1" dirty="0" smtClean="0"/>
              <a:t>Team bestehend aus 3 Beratungslehrern und 2 SSA</a:t>
            </a:r>
            <a:endParaRPr lang="de-DE" sz="2400" dirty="0"/>
          </a:p>
        </p:txBody>
      </p:sp>
      <p:sp>
        <p:nvSpPr>
          <p:cNvPr id="4" name="Textfeld 3"/>
          <p:cNvSpPr txBox="1"/>
          <p:nvPr/>
        </p:nvSpPr>
        <p:spPr>
          <a:xfrm>
            <a:off x="899592" y="1484784"/>
            <a:ext cx="7416824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Findungsphase für die Kinder erleichtern.</a:t>
            </a:r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Situationen (Jonas, Lea) schneller aufdecken und eine Lösung anbieten bzw. abgeben (SSA, KL)</a:t>
            </a:r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Gutes soziales Miteinander soll von Anfang an zur Schulkultur werden </a:t>
            </a:r>
          </a:p>
          <a:p>
            <a:r>
              <a:rPr lang="de-DE" dirty="0" smtClean="0"/>
              <a:t>( Schule im Aufbau)</a:t>
            </a:r>
          </a:p>
          <a:p>
            <a:endParaRPr lang="de-DE" dirty="0" smtClean="0"/>
          </a:p>
          <a:p>
            <a:r>
              <a:rPr lang="de-DE" dirty="0" smtClean="0"/>
              <a:t>Raum für Bewegungs- und Gesprächskultur schaffen</a:t>
            </a:r>
          </a:p>
          <a:p>
            <a:endParaRPr lang="de-DE" dirty="0" smtClean="0"/>
          </a:p>
          <a:p>
            <a:r>
              <a:rPr lang="de-DE" dirty="0" smtClean="0"/>
              <a:t>Raum und Zeit ohne Leistungsdruck schaffen</a:t>
            </a:r>
          </a:p>
          <a:p>
            <a:endParaRPr lang="de-DE" dirty="0" smtClean="0"/>
          </a:p>
          <a:p>
            <a:r>
              <a:rPr lang="de-DE" dirty="0" smtClean="0"/>
              <a:t>Ressourcen für wertungsfreie Selbstreflexion (Individuum und Gruppe) ermöglichen</a:t>
            </a:r>
          </a:p>
          <a:p>
            <a:endParaRPr lang="de-DE" dirty="0" smtClean="0"/>
          </a:p>
          <a:p>
            <a:r>
              <a:rPr lang="de-DE" dirty="0" smtClean="0"/>
              <a:t>SPASS!!!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829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2229433" y="253250"/>
            <a:ext cx="4810106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de-DE" sz="2400" b="1" dirty="0" smtClean="0"/>
              <a:t>Räume für Beratung &amp; Interaktion</a:t>
            </a:r>
            <a:endParaRPr lang="de-DE" sz="2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9" y="2871656"/>
            <a:ext cx="4058383" cy="228507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90" y="1063552"/>
            <a:ext cx="3888432" cy="257256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984758"/>
            <a:ext cx="3967570" cy="241563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3" y="4653136"/>
            <a:ext cx="4042979" cy="203777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9" y="866330"/>
            <a:ext cx="4058383" cy="2128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008023" y="0"/>
            <a:ext cx="5556328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de-DE" sz="2400" b="1" dirty="0" smtClean="0"/>
              <a:t>Spielerischer Druck- und Spannungsabbau</a:t>
            </a:r>
            <a:endParaRPr lang="de-DE" sz="2400" dirty="0"/>
          </a:p>
        </p:txBody>
      </p:sp>
      <p:pic>
        <p:nvPicPr>
          <p:cNvPr id="25604" name="Picture 4" descr="C:\Users\hejar\Desktop\DCIM\101MSDCF\DSC00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842" y="830997"/>
            <a:ext cx="4032448" cy="3024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5" descr="C:\Users\hejar\Desktop\DCIM\101MSDCF\DSC00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9376" y="830997"/>
            <a:ext cx="4157465" cy="311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6" descr="C:\Users\hejar\Desktop\DCIM\101MSDCF\DSC00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949507"/>
            <a:ext cx="3240360" cy="2430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61" y="878153"/>
            <a:ext cx="4701039" cy="581254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38856"/>
            <a:ext cx="8013357" cy="5924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1228406" y="0"/>
            <a:ext cx="7115538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de-DE" sz="2400" b="1" dirty="0" smtClean="0"/>
              <a:t>Wahrnehmung &amp; Gefühle (Gefühlsinseln) - Teamspiele</a:t>
            </a:r>
            <a:endParaRPr lang="de-DE" sz="2400" dirty="0"/>
          </a:p>
        </p:txBody>
      </p:sp>
      <p:pic>
        <p:nvPicPr>
          <p:cNvPr id="5123" name="Picture 3" descr="D:\FOTOS-Bilder-Pictures\2013 November\849WLWNH\IMG_1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149080"/>
            <a:ext cx="3246507" cy="243488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Grafik 1" descr="Bild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0"/>
            <a:ext cx="1115616" cy="188640"/>
          </a:xfrm>
          <a:prstGeom prst="rect">
            <a:avLst/>
          </a:prstGeom>
          <a:noFill/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895328"/>
            <a:ext cx="4752528" cy="2718061"/>
          </a:xfrm>
          <a:prstGeom prst="rect">
            <a:avLst/>
          </a:prstGeom>
        </p:spPr>
      </p:pic>
      <p:pic>
        <p:nvPicPr>
          <p:cNvPr id="10" name="Picture 3" descr="D:\FOTOS-Bilder-Pictures\2013 November\849WLWNH\IMG_1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4149080"/>
            <a:ext cx="3246507" cy="243488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8" y="3886414"/>
            <a:ext cx="3743123" cy="282684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35" y="895329"/>
            <a:ext cx="3529650" cy="27003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3886414"/>
            <a:ext cx="4680521" cy="2846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ejar\Desktop\DCIM\101MSDCF\DSC0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3091" y="1062921"/>
            <a:ext cx="3611417" cy="27089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hteck 3"/>
          <p:cNvSpPr/>
          <p:nvPr/>
        </p:nvSpPr>
        <p:spPr>
          <a:xfrm>
            <a:off x="828330" y="0"/>
            <a:ext cx="7915693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de-DE" sz="2400" b="1" dirty="0" smtClean="0"/>
              <a:t>Team+ Actionspiele-Jungen AG „…gemeinsam sind wir stark“</a:t>
            </a:r>
            <a:endParaRPr lang="de-DE" sz="2400" dirty="0"/>
          </a:p>
        </p:txBody>
      </p:sp>
      <p:pic>
        <p:nvPicPr>
          <p:cNvPr id="4097" name="Picture 1" descr="C:\Users\hejar\Desktop\DCIM\101MSDCF\DSC00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004392"/>
            <a:ext cx="3662120" cy="27469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C:\Users\hejar\Desktop\DCIM\101MSDCF\DSC00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0521" y="2010475"/>
            <a:ext cx="3052751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Users\hejar\Desktop\DCIM\101MSDCF\DSC00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2108" y="3068960"/>
            <a:ext cx="3600400" cy="27006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90" y="628409"/>
            <a:ext cx="5826034" cy="366468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13" y="3842602"/>
            <a:ext cx="6024590" cy="292812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522" y="894358"/>
            <a:ext cx="4032448" cy="3046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ejar\Desktop\DCIM\101MSDCF\DSC00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3959" y="784520"/>
            <a:ext cx="2089000" cy="2784966"/>
          </a:xfrm>
          <a:prstGeom prst="rect">
            <a:avLst/>
          </a:prstGeom>
          <a:noFill/>
        </p:spPr>
      </p:pic>
      <p:sp>
        <p:nvSpPr>
          <p:cNvPr id="2" name="Rechteck 1"/>
          <p:cNvSpPr/>
          <p:nvPr/>
        </p:nvSpPr>
        <p:spPr>
          <a:xfrm>
            <a:off x="2074190" y="0"/>
            <a:ext cx="5423985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de-DE" sz="2400" b="1" dirty="0" smtClean="0"/>
              <a:t>Kommunikation, Interaktion &amp; Vertrauen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6" y="714180"/>
            <a:ext cx="4645284" cy="288951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4" y="3786373"/>
            <a:ext cx="4619865" cy="273897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62424"/>
            <a:ext cx="3528392" cy="4214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922690" y="0"/>
            <a:ext cx="3726982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de-DE" sz="2400" b="1" dirty="0" smtClean="0"/>
              <a:t>Sensibilisierung &amp; Reflexion</a:t>
            </a:r>
            <a:endParaRPr lang="de-DE" sz="2400" dirty="0"/>
          </a:p>
        </p:txBody>
      </p:sp>
      <p:pic>
        <p:nvPicPr>
          <p:cNvPr id="24578" name="Picture 2" descr="C:\Users\hejar\Desktop\DCIM\101MSDCF\DSC00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998723"/>
            <a:ext cx="4622176" cy="3467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 descr="C:\Users\hejar\Desktop\DCIM\101MSDCF\DSC0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4248472" cy="3186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hejar\Desktop\DCIM\101MSDCF\DSC00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5595" y="936140"/>
            <a:ext cx="4622176" cy="3467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4860032" cy="336383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64443"/>
            <a:ext cx="4011438" cy="346708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3223"/>
            <a:ext cx="5004048" cy="2814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315</Words>
  <Application>Microsoft Office PowerPoint</Application>
  <PresentationFormat>Bildschirmpräsentation (4:3)</PresentationFormat>
  <Paragraphs>143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Arial</vt:lpstr>
      <vt:lpstr>Calibri</vt:lpstr>
      <vt:lpstr>Cambria</vt:lpstr>
      <vt:lpstr>Times New Roman</vt:lpstr>
      <vt:lpstr>Verdana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Hochschule Bochum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Hochschulverwaltung</dc:creator>
  <cp:lastModifiedBy>f.enke</cp:lastModifiedBy>
  <cp:revision>114</cp:revision>
  <dcterms:created xsi:type="dcterms:W3CDTF">2014-03-10T20:46:33Z</dcterms:created>
  <dcterms:modified xsi:type="dcterms:W3CDTF">2019-09-06T07:32:47Z</dcterms:modified>
</cp:coreProperties>
</file>