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5" r:id="rId3"/>
    <p:sldId id="258" r:id="rId4"/>
    <p:sldId id="264" r:id="rId5"/>
    <p:sldId id="263" r:id="rId6"/>
    <p:sldId id="262" r:id="rId7"/>
    <p:sldId id="259" r:id="rId8"/>
    <p:sldId id="272" r:id="rId9"/>
    <p:sldId id="267" r:id="rId10"/>
    <p:sldId id="266" r:id="rId11"/>
    <p:sldId id="269" r:id="rId12"/>
    <p:sldId id="273" r:id="rId13"/>
    <p:sldId id="271" r:id="rId14"/>
    <p:sldId id="270" r:id="rId15"/>
    <p:sldId id="268" r:id="rId16"/>
  </p:sldIdLst>
  <p:sldSz cx="9144000" cy="6858000" type="screen4x3"/>
  <p:notesSz cx="6864350" cy="99964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Arial" panose="020B0604020202020204" pitchFamily="34" charset="0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Arial" panose="020B0604020202020204" pitchFamily="34" charset="0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Arial" panose="020B0604020202020204" pitchFamily="34" charset="0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Arial" panose="020B0604020202020204" pitchFamily="34" charset="0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20" d="100"/>
          <a:sy n="120" d="100"/>
        </p:scale>
        <p:origin x="14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3A70A4B-DB15-DA49-9410-A61B5E531C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Gesundheitserziehung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EB92E34-2418-4849-A9F4-19F2D2910A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DFA172B-53B6-2F40-A5B3-2226E978CCB6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5B00FB-0AB6-3B42-B1F2-026848D6CC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B9B8AE-4629-AD4B-8857-C421652C4F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wrap="square" lIns="96341" tIns="48171" rIns="96341" bIns="48171" numCol="1" anchor="b" anchorCtr="0" compatLnSpc="1">
            <a:prstTxWarp prst="textNoShape">
              <a:avLst/>
            </a:prstTxWarp>
          </a:bodyPr>
          <a:lstStyle>
            <a:lvl1pPr algn="r" defTabSz="912813">
              <a:defRPr sz="1300">
                <a:latin typeface="Calibri" panose="020F0502020204030204" pitchFamily="34" charset="0"/>
              </a:defRPr>
            </a:lvl1pPr>
          </a:lstStyle>
          <a:p>
            <a:fld id="{8B3D5CD8-03AA-5442-94BB-2749A5E4AD9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224CF4A-BEEF-704F-83BB-C8B63D9C9C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Gesundheitserziehung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D15E52D-7494-DA41-B94F-BA46E07AA9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A40616E-1862-0146-8181-52CCEDA600EA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8B7B8DC1-082E-3040-AEB4-4790D388D7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AD3A52D7-47E4-F449-9660-C1CFFFD764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F7A923-1BEE-9541-88EA-EA1A03CF20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F0705E-B622-5E42-B30B-56435E18A8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wrap="square" lIns="96341" tIns="48171" rIns="96341" bIns="48171" numCol="1" anchor="b" anchorCtr="0" compatLnSpc="1">
            <a:prstTxWarp prst="textNoShape">
              <a:avLst/>
            </a:prstTxWarp>
          </a:bodyPr>
          <a:lstStyle>
            <a:lvl1pPr algn="r" defTabSz="912813">
              <a:defRPr sz="1300">
                <a:latin typeface="Calibri" panose="020F0502020204030204" pitchFamily="34" charset="0"/>
              </a:defRPr>
            </a:lvl1pPr>
          </a:lstStyle>
          <a:p>
            <a:fld id="{62AEA671-36DB-804E-932C-343B4FF7BE3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bildplatzhalter 1">
            <a:extLst>
              <a:ext uri="{FF2B5EF4-FFF2-40B4-BE49-F238E27FC236}">
                <a16:creationId xmlns:a16="http://schemas.microsoft.com/office/drawing/2014/main" id="{30A1DC4D-4E37-314F-B1FC-49EF4744D8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izenplatzhalter 2">
            <a:extLst>
              <a:ext uri="{FF2B5EF4-FFF2-40B4-BE49-F238E27FC236}">
                <a16:creationId xmlns:a16="http://schemas.microsoft.com/office/drawing/2014/main" id="{7715B5C1-DBA8-1744-98F4-6A0F156E0E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4580" name="Kopfzeilenplatzhalter 4">
            <a:extLst>
              <a:ext uri="{FF2B5EF4-FFF2-40B4-BE49-F238E27FC236}">
                <a16:creationId xmlns:a16="http://schemas.microsoft.com/office/drawing/2014/main" id="{C1279188-A96D-AF45-B122-7D07D74A8E08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bildplatzhalter 1">
            <a:extLst>
              <a:ext uri="{FF2B5EF4-FFF2-40B4-BE49-F238E27FC236}">
                <a16:creationId xmlns:a16="http://schemas.microsoft.com/office/drawing/2014/main" id="{6A2BE088-3E57-BE4D-87FA-A0E45F5D1A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izenplatzhalter 2">
            <a:extLst>
              <a:ext uri="{FF2B5EF4-FFF2-40B4-BE49-F238E27FC236}">
                <a16:creationId xmlns:a16="http://schemas.microsoft.com/office/drawing/2014/main" id="{17C5CB65-3379-6B44-B1FB-A4085FDF9D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3796" name="Kopfzeilenplatzhalter 4">
            <a:extLst>
              <a:ext uri="{FF2B5EF4-FFF2-40B4-BE49-F238E27FC236}">
                <a16:creationId xmlns:a16="http://schemas.microsoft.com/office/drawing/2014/main" id="{87F660EB-B683-5B4E-A940-705D52D9750B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>
            <a:extLst>
              <a:ext uri="{FF2B5EF4-FFF2-40B4-BE49-F238E27FC236}">
                <a16:creationId xmlns:a16="http://schemas.microsoft.com/office/drawing/2014/main" id="{E3F3B303-93E6-534D-A800-6A85377CBC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izenplatzhalter 2">
            <a:extLst>
              <a:ext uri="{FF2B5EF4-FFF2-40B4-BE49-F238E27FC236}">
                <a16:creationId xmlns:a16="http://schemas.microsoft.com/office/drawing/2014/main" id="{AD8952F7-8006-4845-ABAF-FC2A894F84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4820" name="Kopfzeilenplatzhalter 4">
            <a:extLst>
              <a:ext uri="{FF2B5EF4-FFF2-40B4-BE49-F238E27FC236}">
                <a16:creationId xmlns:a16="http://schemas.microsoft.com/office/drawing/2014/main" id="{EB0DD8DF-17CA-DC4B-9466-0FB56330DDB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>
            <a:extLst>
              <a:ext uri="{FF2B5EF4-FFF2-40B4-BE49-F238E27FC236}">
                <a16:creationId xmlns:a16="http://schemas.microsoft.com/office/drawing/2014/main" id="{4F7306AB-A930-DA48-9831-71AD0AF87DF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izenplatzhalter 2">
            <a:extLst>
              <a:ext uri="{FF2B5EF4-FFF2-40B4-BE49-F238E27FC236}">
                <a16:creationId xmlns:a16="http://schemas.microsoft.com/office/drawing/2014/main" id="{4BBE3A22-AEE1-004E-8DEC-34C3229AB5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5844" name="Kopfzeilenplatzhalter 4">
            <a:extLst>
              <a:ext uri="{FF2B5EF4-FFF2-40B4-BE49-F238E27FC236}">
                <a16:creationId xmlns:a16="http://schemas.microsoft.com/office/drawing/2014/main" id="{798064DA-6070-8241-90E2-E099EF5950EF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>
            <a:extLst>
              <a:ext uri="{FF2B5EF4-FFF2-40B4-BE49-F238E27FC236}">
                <a16:creationId xmlns:a16="http://schemas.microsoft.com/office/drawing/2014/main" id="{59E69D22-C7C4-C747-95FC-78A2B1D92C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izenplatzhalter 2">
            <a:extLst>
              <a:ext uri="{FF2B5EF4-FFF2-40B4-BE49-F238E27FC236}">
                <a16:creationId xmlns:a16="http://schemas.microsoft.com/office/drawing/2014/main" id="{6A958BF6-AEAC-184A-872A-7749BF41E5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6868" name="Kopfzeilenplatzhalter 4">
            <a:extLst>
              <a:ext uri="{FF2B5EF4-FFF2-40B4-BE49-F238E27FC236}">
                <a16:creationId xmlns:a16="http://schemas.microsoft.com/office/drawing/2014/main" id="{127740AC-891F-0244-BFDE-319168E16D9B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lienbildplatzhalter 1">
            <a:extLst>
              <a:ext uri="{FF2B5EF4-FFF2-40B4-BE49-F238E27FC236}">
                <a16:creationId xmlns:a16="http://schemas.microsoft.com/office/drawing/2014/main" id="{73F7E55A-9EDD-D44D-B050-4DD8CC9381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izenplatzhalter 2">
            <a:extLst>
              <a:ext uri="{FF2B5EF4-FFF2-40B4-BE49-F238E27FC236}">
                <a16:creationId xmlns:a16="http://schemas.microsoft.com/office/drawing/2014/main" id="{4CF1E3C6-83D1-2548-A6A2-A62656263D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7892" name="Kopfzeilenplatzhalter 4">
            <a:extLst>
              <a:ext uri="{FF2B5EF4-FFF2-40B4-BE49-F238E27FC236}">
                <a16:creationId xmlns:a16="http://schemas.microsoft.com/office/drawing/2014/main" id="{FFFFF348-01CF-4E49-9F22-0A4CC5393D7D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>
            <a:extLst>
              <a:ext uri="{FF2B5EF4-FFF2-40B4-BE49-F238E27FC236}">
                <a16:creationId xmlns:a16="http://schemas.microsoft.com/office/drawing/2014/main" id="{3969B41E-B69E-4D4C-A645-8B4D4A3351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izenplatzhalter 2">
            <a:extLst>
              <a:ext uri="{FF2B5EF4-FFF2-40B4-BE49-F238E27FC236}">
                <a16:creationId xmlns:a16="http://schemas.microsoft.com/office/drawing/2014/main" id="{5FB7282F-087B-9B4F-BE38-3F815BBD19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8916" name="Kopfzeilenplatzhalter 4">
            <a:extLst>
              <a:ext uri="{FF2B5EF4-FFF2-40B4-BE49-F238E27FC236}">
                <a16:creationId xmlns:a16="http://schemas.microsoft.com/office/drawing/2014/main" id="{25CFA3B9-E374-8642-8FCC-08122B82B5C1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>
            <a:extLst>
              <a:ext uri="{FF2B5EF4-FFF2-40B4-BE49-F238E27FC236}">
                <a16:creationId xmlns:a16="http://schemas.microsoft.com/office/drawing/2014/main" id="{A0BB78F2-EE87-CA44-943F-F7668E2A59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izenplatzhalter 2">
            <a:extLst>
              <a:ext uri="{FF2B5EF4-FFF2-40B4-BE49-F238E27FC236}">
                <a16:creationId xmlns:a16="http://schemas.microsoft.com/office/drawing/2014/main" id="{2233C416-E327-EC4E-9FF8-D918AACF33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5604" name="Kopfzeilenplatzhalter 4">
            <a:extLst>
              <a:ext uri="{FF2B5EF4-FFF2-40B4-BE49-F238E27FC236}">
                <a16:creationId xmlns:a16="http://schemas.microsoft.com/office/drawing/2014/main" id="{7F9B9360-C9E1-DE41-9749-3C7E0AD8005C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>
            <a:extLst>
              <a:ext uri="{FF2B5EF4-FFF2-40B4-BE49-F238E27FC236}">
                <a16:creationId xmlns:a16="http://schemas.microsoft.com/office/drawing/2014/main" id="{6D60C87D-2871-344E-BBCB-50CD46362F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izenplatzhalter 2">
            <a:extLst>
              <a:ext uri="{FF2B5EF4-FFF2-40B4-BE49-F238E27FC236}">
                <a16:creationId xmlns:a16="http://schemas.microsoft.com/office/drawing/2014/main" id="{4B8CBCC6-F428-6E4E-928D-C324CBFE11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6628" name="Kopfzeilenplatzhalter 4">
            <a:extLst>
              <a:ext uri="{FF2B5EF4-FFF2-40B4-BE49-F238E27FC236}">
                <a16:creationId xmlns:a16="http://schemas.microsoft.com/office/drawing/2014/main" id="{7AEFBB90-7179-3B4E-97E6-8D3911FDCB9D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bildplatzhalter 1">
            <a:extLst>
              <a:ext uri="{FF2B5EF4-FFF2-40B4-BE49-F238E27FC236}">
                <a16:creationId xmlns:a16="http://schemas.microsoft.com/office/drawing/2014/main" id="{49D17A98-82FC-044E-987C-9F1A92907B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izenplatzhalter 2">
            <a:extLst>
              <a:ext uri="{FF2B5EF4-FFF2-40B4-BE49-F238E27FC236}">
                <a16:creationId xmlns:a16="http://schemas.microsoft.com/office/drawing/2014/main" id="{CE6F5448-FCDE-4C48-B615-558C5FC7D7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7652" name="Kopfzeilenplatzhalter 4">
            <a:extLst>
              <a:ext uri="{FF2B5EF4-FFF2-40B4-BE49-F238E27FC236}">
                <a16:creationId xmlns:a16="http://schemas.microsoft.com/office/drawing/2014/main" id="{179FB02C-D8A5-8147-AE6C-9955B3D7CE3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bildplatzhalter 1">
            <a:extLst>
              <a:ext uri="{FF2B5EF4-FFF2-40B4-BE49-F238E27FC236}">
                <a16:creationId xmlns:a16="http://schemas.microsoft.com/office/drawing/2014/main" id="{72E963FC-4E40-F84D-9E1B-F82C2D255D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izenplatzhalter 2">
            <a:extLst>
              <a:ext uri="{FF2B5EF4-FFF2-40B4-BE49-F238E27FC236}">
                <a16:creationId xmlns:a16="http://schemas.microsoft.com/office/drawing/2014/main" id="{85AEFD2F-4F23-2948-953B-6F1B7A9D84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8676" name="Kopfzeilenplatzhalter 4">
            <a:extLst>
              <a:ext uri="{FF2B5EF4-FFF2-40B4-BE49-F238E27FC236}">
                <a16:creationId xmlns:a16="http://schemas.microsoft.com/office/drawing/2014/main" id="{6D3B24DB-6BC6-184E-98DF-FF5C9A16F73E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>
            <a:extLst>
              <a:ext uri="{FF2B5EF4-FFF2-40B4-BE49-F238E27FC236}">
                <a16:creationId xmlns:a16="http://schemas.microsoft.com/office/drawing/2014/main" id="{CB14EDAB-B29C-1044-A0D8-AE6E1C295D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>
            <a:extLst>
              <a:ext uri="{FF2B5EF4-FFF2-40B4-BE49-F238E27FC236}">
                <a16:creationId xmlns:a16="http://schemas.microsoft.com/office/drawing/2014/main" id="{D61CE451-2C0B-C244-B827-77DBCDE83E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9700" name="Kopfzeilenplatzhalter 4">
            <a:extLst>
              <a:ext uri="{FF2B5EF4-FFF2-40B4-BE49-F238E27FC236}">
                <a16:creationId xmlns:a16="http://schemas.microsoft.com/office/drawing/2014/main" id="{68AB65C6-4B21-784D-BDD4-F0FCA73482AC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>
            <a:extLst>
              <a:ext uri="{FF2B5EF4-FFF2-40B4-BE49-F238E27FC236}">
                <a16:creationId xmlns:a16="http://schemas.microsoft.com/office/drawing/2014/main" id="{7AF2EC8E-20BA-B345-B928-6CA9B10F5F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izenplatzhalter 2">
            <a:extLst>
              <a:ext uri="{FF2B5EF4-FFF2-40B4-BE49-F238E27FC236}">
                <a16:creationId xmlns:a16="http://schemas.microsoft.com/office/drawing/2014/main" id="{01143B73-A53B-B141-AC48-2D0869D0D3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0724" name="Kopfzeilenplatzhalter 4">
            <a:extLst>
              <a:ext uri="{FF2B5EF4-FFF2-40B4-BE49-F238E27FC236}">
                <a16:creationId xmlns:a16="http://schemas.microsoft.com/office/drawing/2014/main" id="{C243352B-FE0E-8B46-A802-858ABE8C3BC3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>
            <a:extLst>
              <a:ext uri="{FF2B5EF4-FFF2-40B4-BE49-F238E27FC236}">
                <a16:creationId xmlns:a16="http://schemas.microsoft.com/office/drawing/2014/main" id="{5C206AA5-0446-7A49-ACE0-F7B1825451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>
            <a:extLst>
              <a:ext uri="{FF2B5EF4-FFF2-40B4-BE49-F238E27FC236}">
                <a16:creationId xmlns:a16="http://schemas.microsoft.com/office/drawing/2014/main" id="{71988133-E0A4-CA48-A3DC-0753E09469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1748" name="Kopfzeilenplatzhalter 4">
            <a:extLst>
              <a:ext uri="{FF2B5EF4-FFF2-40B4-BE49-F238E27FC236}">
                <a16:creationId xmlns:a16="http://schemas.microsoft.com/office/drawing/2014/main" id="{9A061E09-7B03-EA48-BD5E-C0A662445663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bildplatzhalter 1">
            <a:extLst>
              <a:ext uri="{FF2B5EF4-FFF2-40B4-BE49-F238E27FC236}">
                <a16:creationId xmlns:a16="http://schemas.microsoft.com/office/drawing/2014/main" id="{0E824C47-9D35-734E-BEFA-978262CAC5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izenplatzhalter 2">
            <a:extLst>
              <a:ext uri="{FF2B5EF4-FFF2-40B4-BE49-F238E27FC236}">
                <a16:creationId xmlns:a16="http://schemas.microsoft.com/office/drawing/2014/main" id="{C9A63E86-7A59-6646-AEA5-F6A9D2B111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2772" name="Kopfzeilenplatzhalter 4">
            <a:extLst>
              <a:ext uri="{FF2B5EF4-FFF2-40B4-BE49-F238E27FC236}">
                <a16:creationId xmlns:a16="http://schemas.microsoft.com/office/drawing/2014/main" id="{8A533C29-6B7B-A54D-86D3-A0EEF65698C2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82772" indent="-301066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204265" indent="-240853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85971" indent="-240853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167677" indent="-240853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649383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3131088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612794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4094500" indent="-2408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latin typeface="Calibri" pitchFamily="34" charset="0"/>
              </a:rPr>
              <a:t>Gesundheitserziehung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>
            <a:extLst>
              <a:ext uri="{FF2B5EF4-FFF2-40B4-BE49-F238E27FC236}">
                <a16:creationId xmlns:a16="http://schemas.microsoft.com/office/drawing/2014/main" id="{282F48AB-5136-AF4F-9B9F-1D663F0291C7}"/>
              </a:ext>
            </a:extLst>
          </p:cNvPr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36B3A6C7-6C74-E448-B9F7-7A8AF7DAB8B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F06DB1E0-0F28-7D47-AE47-31EEC7037E6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389E3632-574A-354B-ACA9-884133D5027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4FD28C2F-B21C-6B49-9384-7416A92689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A391155D-D26E-394C-BF49-2D7D9407E27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 useBgFill="1">
          <p:nvSpPr>
            <p:cNvPr id="10" name="Freeform 10">
              <a:extLst>
                <a:ext uri="{FF2B5EF4-FFF2-40B4-BE49-F238E27FC236}">
                  <a16:creationId xmlns:a16="http://schemas.microsoft.com/office/drawing/2014/main" id="{09085F79-E786-8343-8DA4-EEDD0F63B8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645F07-5D4B-804E-9CCC-6385BA2E5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98D0C-777D-0441-A9F0-CF0BF20D8D1A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FA5233A-8746-AD4F-AE16-0F719CCE5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AA34EED-315A-9447-B18A-AB83B211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49C64-4E99-1941-9072-55F4307BD01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1647743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091C9-5D31-664A-BA4C-9ECF53869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2FF06-C25A-EA4F-BA8C-F0BB2151C576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376E7-9913-174F-B307-CD23EBBCC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BFA35-23BC-C24F-9B1F-BCEC350D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CCBE4-1357-0142-89B9-E1ADA988CE9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350259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>
            <a:extLst>
              <a:ext uri="{FF2B5EF4-FFF2-40B4-BE49-F238E27FC236}">
                <a16:creationId xmlns:a16="http://schemas.microsoft.com/office/drawing/2014/main" id="{EE7C7050-74D0-6A41-8D59-D3A4AB76EC7B}"/>
              </a:ext>
            </a:extLst>
          </p:cNvPr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>
            <a:extLst>
              <a:ext uri="{FF2B5EF4-FFF2-40B4-BE49-F238E27FC236}">
                <a16:creationId xmlns:a16="http://schemas.microsoft.com/office/drawing/2014/main" id="{09B26E70-DADC-554A-AAF5-EEB75AFE431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1CC565CB-F756-5049-A62E-D9E284F1A7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836AC9DB-B8DE-2B4C-8AD1-7A1E8FBAD47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68662D7E-25A6-964C-A94B-1FDB0F9B9B8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17278CDF-7DC3-4A4E-B3DC-1D70457643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 useBgFill="1">
          <p:nvSpPr>
            <p:cNvPr id="10" name="Freeform 19">
              <a:extLst>
                <a:ext uri="{FF2B5EF4-FFF2-40B4-BE49-F238E27FC236}">
                  <a16:creationId xmlns:a16="http://schemas.microsoft.com/office/drawing/2014/main" id="{4A90A367-48CF-1947-A419-4B3A4C2A504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D548444-19F3-AC4C-BC67-9CD5100C6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6C21D-FCA3-3E43-803D-0F574C5816D2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8152F41-8E52-1142-9DAF-D5134A4BB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C2EF0E0-5B62-4348-96D3-F916FF94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FB074-D7F3-4545-8C8F-902F341A2C7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993364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93F53-C7D1-FA4C-88E2-E39165391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1A458-F6BB-3C42-9720-2D02D2826103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A85DB-C0EC-614B-94F7-D87BD809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FCF7F-1814-C54F-B95D-CA5C15B63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407E0-A609-934B-B800-802DDAB6CB9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105132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>
            <a:extLst>
              <a:ext uri="{FF2B5EF4-FFF2-40B4-BE49-F238E27FC236}">
                <a16:creationId xmlns:a16="http://schemas.microsoft.com/office/drawing/2014/main" id="{F1728FAF-BB74-664F-A10C-0D6FCA0E900E}"/>
              </a:ext>
            </a:extLst>
          </p:cNvPr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B6B2C789-5876-F740-BB65-4F6E3DC354E4}"/>
              </a:ext>
            </a:extLst>
          </p:cNvPr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reeform 18">
            <a:extLst>
              <a:ext uri="{FF2B5EF4-FFF2-40B4-BE49-F238E27FC236}">
                <a16:creationId xmlns:a16="http://schemas.microsoft.com/office/drawing/2014/main" id="{3DC45769-E11E-B649-9CDA-3C694F8FBE69}"/>
              </a:ext>
            </a:extLst>
          </p:cNvPr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4543EF4E-DA19-D54E-830C-81C4EDBC8A57}"/>
              </a:ext>
            </a:extLst>
          </p:cNvPr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Freeform 26">
            <a:extLst>
              <a:ext uri="{FF2B5EF4-FFF2-40B4-BE49-F238E27FC236}">
                <a16:creationId xmlns:a16="http://schemas.microsoft.com/office/drawing/2014/main" id="{3388303A-DA79-124E-90DC-108603C97DFA}"/>
              </a:ext>
            </a:extLst>
          </p:cNvPr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 useBgFill="1">
        <p:nvSpPr>
          <p:cNvPr id="9" name="Freeform 10">
            <a:extLst>
              <a:ext uri="{FF2B5EF4-FFF2-40B4-BE49-F238E27FC236}">
                <a16:creationId xmlns:a16="http://schemas.microsoft.com/office/drawing/2014/main" id="{E842605E-C1A0-B246-91DE-A8F791A36F01}"/>
              </a:ext>
            </a:extLst>
          </p:cNvPr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0B149E-5735-A340-8FD2-9ECBE66AE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4898-9858-ED48-8763-861BD35AC283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4CC36E4-806D-1D41-BBBD-5751D837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71C8DA4-2A80-224D-BEC3-03D027C8F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DC64F-1908-AD49-923D-68BDD6943E3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276464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E0774AB-4450-8544-850C-D36E91944AF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E7A0D-ED79-104A-B58A-8F0E824FC125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155BA7D-6594-E742-9D18-8EA0A032E0E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BE94BD-6B4C-EA43-9727-E8BCAE1C555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96B3A1A-4561-EB42-BB24-4AA7B90A138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01542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1FB7605-343E-C344-BC1F-5129A86D8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00007-2659-7043-BF8C-BDA8146E8ECE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3A4DD80-6DD1-BD47-9C20-1685819C8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DAFAB11-DAC7-B74B-81FC-D3545E17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EA862-75C8-8E4C-8E4B-2174C84F2A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1040653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7A01840-ACAB-AE40-B8B2-DB7B622B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936A0-A374-6B4A-9F97-C93B70388725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089E308-6B0A-DA43-8DD9-B1ECF9672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2D6F6E-F87C-F44A-8D0D-BFFA04AE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8D0F0-39D0-7745-83E2-D67743E7828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341807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>
            <a:extLst>
              <a:ext uri="{FF2B5EF4-FFF2-40B4-BE49-F238E27FC236}">
                <a16:creationId xmlns:a16="http://schemas.microsoft.com/office/drawing/2014/main" id="{61AFC4FD-FCFE-6D4A-A85F-23E80EBE231F}"/>
              </a:ext>
            </a:extLst>
          </p:cNvPr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>
            <a:extLst>
              <a:ext uri="{FF2B5EF4-FFF2-40B4-BE49-F238E27FC236}">
                <a16:creationId xmlns:a16="http://schemas.microsoft.com/office/drawing/2014/main" id="{800C15A3-18DC-DE4E-8833-6CE9405CBD1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>
              <a:extLst>
                <a:ext uri="{FF2B5EF4-FFF2-40B4-BE49-F238E27FC236}">
                  <a16:creationId xmlns:a16="http://schemas.microsoft.com/office/drawing/2014/main" id="{1CBC8C59-9F54-2F44-ACE8-3648A096493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" name="Freeform 18">
              <a:extLst>
                <a:ext uri="{FF2B5EF4-FFF2-40B4-BE49-F238E27FC236}">
                  <a16:creationId xmlns:a16="http://schemas.microsoft.com/office/drawing/2014/main" id="{9BFCC3F2-0175-9A48-8386-FEFE236B133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" name="Freeform 22">
              <a:extLst>
                <a:ext uri="{FF2B5EF4-FFF2-40B4-BE49-F238E27FC236}">
                  <a16:creationId xmlns:a16="http://schemas.microsoft.com/office/drawing/2014/main" id="{32572CF8-4F7B-044A-8D45-8EA9F76461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Freeform 26">
              <a:extLst>
                <a:ext uri="{FF2B5EF4-FFF2-40B4-BE49-F238E27FC236}">
                  <a16:creationId xmlns:a16="http://schemas.microsoft.com/office/drawing/2014/main" id="{F7FCB322-A295-B342-8F30-040731DF0EC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 useBgFill="1">
          <p:nvSpPr>
            <p:cNvPr id="8" name="Freeform 10">
              <a:extLst>
                <a:ext uri="{FF2B5EF4-FFF2-40B4-BE49-F238E27FC236}">
                  <a16:creationId xmlns:a16="http://schemas.microsoft.com/office/drawing/2014/main" id="{4649D463-4067-7946-82CE-0ED99A1FCD6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4A5FE446-F558-A14A-AB66-45FCA0F0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B1B7F-A29F-A848-A6F7-C936F1D2A7FB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55F82465-D094-7149-B8FC-17BBFF9A1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98A61477-1A4C-DB48-967D-212064FB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53D09-F76B-0040-A93A-FEFB25A8B25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706682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>
            <a:extLst>
              <a:ext uri="{FF2B5EF4-FFF2-40B4-BE49-F238E27FC236}">
                <a16:creationId xmlns:a16="http://schemas.microsoft.com/office/drawing/2014/main" id="{1AA60523-F377-824E-A2E7-B28350CE551F}"/>
              </a:ext>
            </a:extLst>
          </p:cNvPr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>
            <a:extLst>
              <a:ext uri="{FF2B5EF4-FFF2-40B4-BE49-F238E27FC236}">
                <a16:creationId xmlns:a16="http://schemas.microsoft.com/office/drawing/2014/main" id="{70C4273A-11BC-C847-9B7F-8B2B4496B5D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EC9D3B2A-CD6C-894F-91B0-C106C4E2504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F9A77F45-409E-D942-8295-46561E5988C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CE87452E-F35B-F24F-B708-2983968852F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21667E44-4EF2-E446-AB0A-3DF5802D1F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 useBgFill="1">
          <p:nvSpPr>
            <p:cNvPr id="11" name="Freeform 28">
              <a:extLst>
                <a:ext uri="{FF2B5EF4-FFF2-40B4-BE49-F238E27FC236}">
                  <a16:creationId xmlns:a16="http://schemas.microsoft.com/office/drawing/2014/main" id="{B0E60A9B-D139-E244-A103-8BDA8C841C9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204ECD8B-189A-8443-9D7D-F50E10D25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41AC3-68E7-2340-98BB-AAB57AEE5653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72B48112-DCC4-CB4B-9801-F4F23AC96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0D1D332-3D75-264C-ACEB-3BDA272D1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FBFD4-D663-3E41-A438-62EED900D0B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3846749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>
            <a:extLst>
              <a:ext uri="{FF2B5EF4-FFF2-40B4-BE49-F238E27FC236}">
                <a16:creationId xmlns:a16="http://schemas.microsoft.com/office/drawing/2014/main" id="{27AA8BD9-D632-094F-B264-A8C3BE93C9CF}"/>
              </a:ext>
            </a:extLst>
          </p:cNvPr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1E4BB374-0BFF-0B45-82A5-C6EA7359D80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3939BC7C-59BC-4843-B9E0-3F83E0B6AE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27C8DD27-2B3F-0F4C-B648-E9FAE3D9F6E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96B369FA-154F-FD4C-B8C4-3414E500823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ABDC9B02-77C7-1D4D-927C-E6F1C09E667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 useBgFill="1">
          <p:nvSpPr>
            <p:cNvPr id="11" name="Freeform 10">
              <a:extLst>
                <a:ext uri="{FF2B5EF4-FFF2-40B4-BE49-F238E27FC236}">
                  <a16:creationId xmlns:a16="http://schemas.microsoft.com/office/drawing/2014/main" id="{833B6346-C624-E344-8AD9-0A600B8F8A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D5320A27-4A76-CF48-AA4C-CBE9FCC2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4F069-228D-224E-AEF5-4C01E67D0184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2ADEF191-C795-484C-91F4-BA4F7FE9C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91C947DA-E238-D44E-8B02-45C6BC65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92ADC-54B3-2E4D-822D-ECD6056EB29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12338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EAFC1A8-9A42-4F45-BD05-8EF1DE124071}"/>
              </a:ext>
            </a:extLst>
          </p:cNvPr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>
            <a:extLst>
              <a:ext uri="{FF2B5EF4-FFF2-40B4-BE49-F238E27FC236}">
                <a16:creationId xmlns:a16="http://schemas.microsoft.com/office/drawing/2014/main" id="{901256A5-D83A-9D4E-B02B-402CDE03D82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>
              <a:extLst>
                <a:ext uri="{FF2B5EF4-FFF2-40B4-BE49-F238E27FC236}">
                  <a16:creationId xmlns:a16="http://schemas.microsoft.com/office/drawing/2014/main" id="{5B66E247-75EA-A141-84B8-8667CC9622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4" name="Freeform 18">
              <a:extLst>
                <a:ext uri="{FF2B5EF4-FFF2-40B4-BE49-F238E27FC236}">
                  <a16:creationId xmlns:a16="http://schemas.microsoft.com/office/drawing/2014/main" id="{BC4EAF95-46BE-B046-A35F-36E4640892E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5" name="Freeform 22">
              <a:extLst>
                <a:ext uri="{FF2B5EF4-FFF2-40B4-BE49-F238E27FC236}">
                  <a16:creationId xmlns:a16="http://schemas.microsoft.com/office/drawing/2014/main" id="{2AE57835-D8F7-174B-8884-83D3201219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6" name="Freeform 26">
              <a:extLst>
                <a:ext uri="{FF2B5EF4-FFF2-40B4-BE49-F238E27FC236}">
                  <a16:creationId xmlns:a16="http://schemas.microsoft.com/office/drawing/2014/main" id="{AF00E091-655E-2B4C-80C3-AAFEA0C2D7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 useBgFill="1">
          <p:nvSpPr>
            <p:cNvPr id="1037" name="Freeform 10">
              <a:extLst>
                <a:ext uri="{FF2B5EF4-FFF2-40B4-BE49-F238E27FC236}">
                  <a16:creationId xmlns:a16="http://schemas.microsoft.com/office/drawing/2014/main" id="{1CE95A8D-B6AF-2149-9CD8-3D25441A90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EDFBDA22-68E6-3140-8E29-43F4DD90723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en-US" alt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1957F-9121-1343-AC5D-7017BF390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06AD0F-6074-EC46-9633-B166062C08D1}" type="datetimeFigureOut">
              <a:rPr lang="de-DE"/>
              <a:pPr>
                <a:defRPr/>
              </a:pPr>
              <a:t>30.04.20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4703A-1F2C-4F46-82B9-A54BCD65A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2E63E-BC11-A447-92A4-D4B0535F8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2813">
              <a:defRPr sz="1000">
                <a:solidFill>
                  <a:schemeClr val="tx2"/>
                </a:solidFill>
              </a:defRPr>
            </a:lvl1pPr>
          </a:lstStyle>
          <a:p>
            <a:fld id="{1075F790-4EF7-D74A-BDBF-0907FA9FEBB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Text Placeholder 2">
            <a:extLst>
              <a:ext uri="{FF2B5EF4-FFF2-40B4-BE49-F238E27FC236}">
                <a16:creationId xmlns:a16="http://schemas.microsoft.com/office/drawing/2014/main" id="{9CCF29F1-DA21-1644-B5D5-AF8DAA488F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3" r:id="rId2"/>
    <p:sldLayoutId id="2147483769" r:id="rId3"/>
    <p:sldLayoutId id="2147483764" r:id="rId4"/>
    <p:sldLayoutId id="2147483765" r:id="rId5"/>
    <p:sldLayoutId id="2147483766" r:id="rId6"/>
    <p:sldLayoutId id="2147483770" r:id="rId7"/>
    <p:sldLayoutId id="2147483771" r:id="rId8"/>
    <p:sldLayoutId id="2147483772" r:id="rId9"/>
    <p:sldLayoutId id="2147483767" r:id="rId10"/>
    <p:sldLayoutId id="214748377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14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141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1D152C-493B-9742-ABE8-E87E174B9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13" y="5157788"/>
            <a:ext cx="7777162" cy="1203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Gesundheitserziehung – Warum?</a:t>
            </a:r>
          </a:p>
        </p:txBody>
      </p:sp>
      <p:pic>
        <p:nvPicPr>
          <p:cNvPr id="8195" name="Grafik 5">
            <a:extLst>
              <a:ext uri="{FF2B5EF4-FFF2-40B4-BE49-F238E27FC236}">
                <a16:creationId xmlns:a16="http://schemas.microsoft.com/office/drawing/2014/main" id="{F44C6233-3A0C-7F49-AB7D-36898D77CB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00" y="1071563"/>
            <a:ext cx="4217988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feld 4">
            <a:extLst>
              <a:ext uri="{FF2B5EF4-FFF2-40B4-BE49-F238E27FC236}">
                <a16:creationId xmlns:a16="http://schemas.microsoft.com/office/drawing/2014/main" id="{AB4ADD64-6357-104A-BD17-43DD0BD87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2827BD8-76A3-BE48-87C1-21EA1D2B81EF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feld 4">
            <a:extLst>
              <a:ext uri="{FF2B5EF4-FFF2-40B4-BE49-F238E27FC236}">
                <a16:creationId xmlns:a16="http://schemas.microsoft.com/office/drawing/2014/main" id="{59E80F51-3293-3A49-8BA9-7EE5D8561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C06CA95-C3EA-F343-A176-165A7203FDB0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sp>
        <p:nvSpPr>
          <p:cNvPr id="17412" name="Titel 2">
            <a:extLst>
              <a:ext uri="{FF2B5EF4-FFF2-40B4-BE49-F238E27FC236}">
                <a16:creationId xmlns:a16="http://schemas.microsoft.com/office/drawing/2014/main" id="{63CFA809-AFF5-FA45-B003-76EC520412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6600" y="2565400"/>
            <a:ext cx="2444750" cy="820738"/>
          </a:xfrm>
        </p:spPr>
        <p:txBody>
          <a:bodyPr/>
          <a:lstStyle/>
          <a:p>
            <a:pPr defTabSz="912813" eaLnBrk="1" hangingPunct="1"/>
            <a:r>
              <a:rPr lang="de-DE" altLang="de-DE">
                <a:solidFill>
                  <a:schemeClr val="bg1"/>
                </a:solidFill>
              </a:rPr>
              <a:t>THEMEN</a:t>
            </a:r>
          </a:p>
        </p:txBody>
      </p:sp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B9E9D53F-0B03-C848-825F-B5D837EB5437}"/>
              </a:ext>
            </a:extLst>
          </p:cNvPr>
          <p:cNvSpPr/>
          <p:nvPr/>
        </p:nvSpPr>
        <p:spPr>
          <a:xfrm>
            <a:off x="2127250" y="4581525"/>
            <a:ext cx="2447925" cy="1204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  <a:cs typeface="Arial" charset="0"/>
              </a:rPr>
              <a:t>Die Entdeckung der Hygiene: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  <a:cs typeface="Arial" charset="0"/>
              </a:rPr>
              <a:t>Die Geschichte der Mikrobiologie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2192E804-5CF7-024E-B7F8-6D08708A607B}"/>
              </a:ext>
            </a:extLst>
          </p:cNvPr>
          <p:cNvSpPr/>
          <p:nvPr/>
        </p:nvSpPr>
        <p:spPr>
          <a:xfrm>
            <a:off x="6269038" y="1455738"/>
            <a:ext cx="2589212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Bewegung hält den Körper gesund!</a:t>
            </a: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8DA430C5-D65A-B54C-B3A4-A405CDB79903}"/>
              </a:ext>
            </a:extLst>
          </p:cNvPr>
          <p:cNvSpPr/>
          <p:nvPr/>
        </p:nvSpPr>
        <p:spPr>
          <a:xfrm>
            <a:off x="250825" y="1455738"/>
            <a:ext cx="2590800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Essen wir uns krank?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Gesunde Ernährung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F905AE49-0189-8B4D-B61B-B024F7928D4E}"/>
              </a:ext>
            </a:extLst>
          </p:cNvPr>
          <p:cNvSpPr/>
          <p:nvPr/>
        </p:nvSpPr>
        <p:spPr>
          <a:xfrm>
            <a:off x="250825" y="2535238"/>
            <a:ext cx="259080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Lärm macht krank!</a:t>
            </a: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6B640F52-ADE8-E844-A91F-DD402F27BA93}"/>
              </a:ext>
            </a:extLst>
          </p:cNvPr>
          <p:cNvSpPr/>
          <p:nvPr/>
        </p:nvSpPr>
        <p:spPr>
          <a:xfrm>
            <a:off x="252413" y="3644900"/>
            <a:ext cx="258921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Das Blut – Der Saft des Lebens</a:t>
            </a:r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54DF4EA5-5A14-144D-B30C-CB00F60EC5BE}"/>
              </a:ext>
            </a:extLst>
          </p:cNvPr>
          <p:cNvSpPr/>
          <p:nvPr/>
        </p:nvSpPr>
        <p:spPr>
          <a:xfrm>
            <a:off x="3276600" y="735013"/>
            <a:ext cx="259080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Die Haut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mehr als eine Hülle</a:t>
            </a:r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ACB894C2-2AC1-5243-B0C0-F0545CC664BA}"/>
              </a:ext>
            </a:extLst>
          </p:cNvPr>
          <p:cNvSpPr/>
          <p:nvPr/>
        </p:nvSpPr>
        <p:spPr>
          <a:xfrm>
            <a:off x="6230938" y="2420938"/>
            <a:ext cx="2589212" cy="835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Krebs / Stress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Krankheiten unserer Zeit</a:t>
            </a:r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078A1A97-1BDC-4647-A2CC-9E121ABED2E4}"/>
              </a:ext>
            </a:extLst>
          </p:cNvPr>
          <p:cNvSpPr/>
          <p:nvPr/>
        </p:nvSpPr>
        <p:spPr>
          <a:xfrm>
            <a:off x="6230938" y="3644900"/>
            <a:ext cx="258921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Drogen und Sucht</a:t>
            </a:r>
          </a:p>
        </p:txBody>
      </p:sp>
      <p:pic>
        <p:nvPicPr>
          <p:cNvPr id="17421" name="Grafik 14">
            <a:extLst>
              <a:ext uri="{FF2B5EF4-FFF2-40B4-BE49-F238E27FC236}">
                <a16:creationId xmlns:a16="http://schemas.microsoft.com/office/drawing/2014/main" id="{9B3F89AC-493B-2D46-A777-3955CFA04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4050"/>
            <a:ext cx="908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bgerundetes Rechteck 14">
            <a:extLst>
              <a:ext uri="{FF2B5EF4-FFF2-40B4-BE49-F238E27FC236}">
                <a16:creationId xmlns:a16="http://schemas.microsoft.com/office/drawing/2014/main" id="{513C9393-443D-0948-A55D-14EDDF47B847}"/>
              </a:ext>
            </a:extLst>
          </p:cNvPr>
          <p:cNvSpPr/>
          <p:nvPr/>
        </p:nvSpPr>
        <p:spPr>
          <a:xfrm>
            <a:off x="5151438" y="4581525"/>
            <a:ext cx="2447925" cy="1204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  <a:cs typeface="Arial" charset="0"/>
              </a:rPr>
              <a:t>???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feld 4">
            <a:extLst>
              <a:ext uri="{FF2B5EF4-FFF2-40B4-BE49-F238E27FC236}">
                <a16:creationId xmlns:a16="http://schemas.microsoft.com/office/drawing/2014/main" id="{CB4AFED5-1668-2948-B1B6-D6251AF99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F1D715E-F9C4-3041-9F42-625A57C52DEB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pic>
        <p:nvPicPr>
          <p:cNvPr id="18436" name="Grafik 14">
            <a:extLst>
              <a:ext uri="{FF2B5EF4-FFF2-40B4-BE49-F238E27FC236}">
                <a16:creationId xmlns:a16="http://schemas.microsoft.com/office/drawing/2014/main" id="{15E56AD2-D0EA-BE4F-9982-A311F4B02E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4050"/>
            <a:ext cx="908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itel 1">
            <a:extLst>
              <a:ext uri="{FF2B5EF4-FFF2-40B4-BE49-F238E27FC236}">
                <a16:creationId xmlns:a16="http://schemas.microsoft.com/office/drawing/2014/main" id="{148C0217-E80D-8B4B-893D-42DA9AD68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413" y="242888"/>
            <a:ext cx="8713787" cy="1016000"/>
          </a:xfrm>
        </p:spPr>
        <p:txBody>
          <a:bodyPr/>
          <a:lstStyle/>
          <a:p>
            <a:pPr algn="l" defTabSz="912813" eaLnBrk="1" hangingPunct="1"/>
            <a:r>
              <a:rPr lang="de-DE" altLang="de-DE" sz="3800"/>
              <a:t>Unsere Säulen der Gesundheitserziehung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>
            <a:extLst>
              <a:ext uri="{FF2B5EF4-FFF2-40B4-BE49-F238E27FC236}">
                <a16:creationId xmlns:a16="http://schemas.microsoft.com/office/drawing/2014/main" id="{BE8EECED-D110-8B4A-83F7-2B2A86ADB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4240D57-2F68-CC45-B7A1-3D96DA2E04BF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pic>
        <p:nvPicPr>
          <p:cNvPr id="19460" name="Grafik 14">
            <a:extLst>
              <a:ext uri="{FF2B5EF4-FFF2-40B4-BE49-F238E27FC236}">
                <a16:creationId xmlns:a16="http://schemas.microsoft.com/office/drawing/2014/main" id="{22B64C12-3BBA-574C-86B9-2224A1928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4050"/>
            <a:ext cx="908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itel 1">
            <a:extLst>
              <a:ext uri="{FF2B5EF4-FFF2-40B4-BE49-F238E27FC236}">
                <a16:creationId xmlns:a16="http://schemas.microsoft.com/office/drawing/2014/main" id="{37055945-FE40-FB4A-9CAE-89723AC4D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413" y="242888"/>
            <a:ext cx="8713787" cy="1016000"/>
          </a:xfrm>
        </p:spPr>
        <p:txBody>
          <a:bodyPr/>
          <a:lstStyle/>
          <a:p>
            <a:pPr algn="l" defTabSz="912813" eaLnBrk="1" hangingPunct="1"/>
            <a:r>
              <a:rPr lang="de-DE" altLang="de-DE" sz="3800"/>
              <a:t>Unsere Säulen der Gesundheitserziehung</a:t>
            </a:r>
          </a:p>
        </p:txBody>
      </p:sp>
      <p:sp>
        <p:nvSpPr>
          <p:cNvPr id="3" name="Zylinder 2">
            <a:extLst>
              <a:ext uri="{FF2B5EF4-FFF2-40B4-BE49-F238E27FC236}">
                <a16:creationId xmlns:a16="http://schemas.microsoft.com/office/drawing/2014/main" id="{87EA2D04-FDDD-074A-A87A-858FC2DA4970}"/>
              </a:ext>
            </a:extLst>
          </p:cNvPr>
          <p:cNvSpPr/>
          <p:nvPr/>
        </p:nvSpPr>
        <p:spPr>
          <a:xfrm>
            <a:off x="533400" y="2276475"/>
            <a:ext cx="2327275" cy="32400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9463" name="Textfeld 6">
            <a:extLst>
              <a:ext uri="{FF2B5EF4-FFF2-40B4-BE49-F238E27FC236}">
                <a16:creationId xmlns:a16="http://schemas.microsoft.com/office/drawing/2014/main" id="{BC14FFF1-FBC6-1749-A718-6FEB1596C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68413"/>
            <a:ext cx="2447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Fachliche Kompetenz erwerben</a:t>
            </a:r>
          </a:p>
        </p:txBody>
      </p:sp>
      <p:sp>
        <p:nvSpPr>
          <p:cNvPr id="19464" name="Textfeld 7">
            <a:extLst>
              <a:ext uri="{FF2B5EF4-FFF2-40B4-BE49-F238E27FC236}">
                <a16:creationId xmlns:a16="http://schemas.microsoft.com/office/drawing/2014/main" id="{4E16B135-AD03-DC4A-895F-CD3805C5B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852738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Naturwissenschaftliche Sachkenntnis</a:t>
            </a:r>
          </a:p>
        </p:txBody>
      </p:sp>
      <p:sp>
        <p:nvSpPr>
          <p:cNvPr id="19465" name="Textfeld 16">
            <a:extLst>
              <a:ext uri="{FF2B5EF4-FFF2-40B4-BE49-F238E27FC236}">
                <a16:creationId xmlns:a16="http://schemas.microsoft.com/office/drawing/2014/main" id="{40D0E695-7AA2-084E-8FC9-D6298756F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3413125"/>
            <a:ext cx="23717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Gesundheitsbewusstsein entwickeln</a:t>
            </a:r>
          </a:p>
        </p:txBody>
      </p:sp>
      <p:sp>
        <p:nvSpPr>
          <p:cNvPr id="19466" name="Textfeld 17">
            <a:extLst>
              <a:ext uri="{FF2B5EF4-FFF2-40B4-BE49-F238E27FC236}">
                <a16:creationId xmlns:a16="http://schemas.microsoft.com/office/drawing/2014/main" id="{1393FFDB-AB0F-4840-BC11-71867F834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3998913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Handlungsfähigkeit erlangen</a:t>
            </a:r>
          </a:p>
        </p:txBody>
      </p:sp>
      <p:sp>
        <p:nvSpPr>
          <p:cNvPr id="19467" name="Textfeld 18">
            <a:extLst>
              <a:ext uri="{FF2B5EF4-FFF2-40B4-BE49-F238E27FC236}">
                <a16:creationId xmlns:a16="http://schemas.microsoft.com/office/drawing/2014/main" id="{2A1527F6-A690-5047-BDCF-F25212254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4608513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Vorbereitung für die Oberstufe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>
            <a:extLst>
              <a:ext uri="{FF2B5EF4-FFF2-40B4-BE49-F238E27FC236}">
                <a16:creationId xmlns:a16="http://schemas.microsoft.com/office/drawing/2014/main" id="{AE0D44F8-AB31-614F-B4E8-428E2B35E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B2E8CED-5ECA-BF45-9018-B2A33ABD1365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pic>
        <p:nvPicPr>
          <p:cNvPr id="20484" name="Grafik 14">
            <a:extLst>
              <a:ext uri="{FF2B5EF4-FFF2-40B4-BE49-F238E27FC236}">
                <a16:creationId xmlns:a16="http://schemas.microsoft.com/office/drawing/2014/main" id="{BF3294BF-1F58-F746-9FBA-8E4B85FC17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4050"/>
            <a:ext cx="908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itel 1">
            <a:extLst>
              <a:ext uri="{FF2B5EF4-FFF2-40B4-BE49-F238E27FC236}">
                <a16:creationId xmlns:a16="http://schemas.microsoft.com/office/drawing/2014/main" id="{E704018E-1157-5346-9793-8BC14BE4B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413" y="242888"/>
            <a:ext cx="8713787" cy="1016000"/>
          </a:xfrm>
        </p:spPr>
        <p:txBody>
          <a:bodyPr/>
          <a:lstStyle/>
          <a:p>
            <a:pPr algn="l" defTabSz="912813" eaLnBrk="1" hangingPunct="1"/>
            <a:r>
              <a:rPr lang="de-DE" altLang="de-DE" sz="3800"/>
              <a:t>Unsere Säulen der Gesundheitserziehung</a:t>
            </a:r>
          </a:p>
        </p:txBody>
      </p:sp>
      <p:sp>
        <p:nvSpPr>
          <p:cNvPr id="3" name="Zylinder 2">
            <a:extLst>
              <a:ext uri="{FF2B5EF4-FFF2-40B4-BE49-F238E27FC236}">
                <a16:creationId xmlns:a16="http://schemas.microsoft.com/office/drawing/2014/main" id="{44E6B8D4-A597-2947-AD84-E7BDFA05FBB9}"/>
              </a:ext>
            </a:extLst>
          </p:cNvPr>
          <p:cNvSpPr/>
          <p:nvPr/>
        </p:nvSpPr>
        <p:spPr>
          <a:xfrm>
            <a:off x="533400" y="2276475"/>
            <a:ext cx="2327275" cy="32400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0487" name="Textfeld 6">
            <a:extLst>
              <a:ext uri="{FF2B5EF4-FFF2-40B4-BE49-F238E27FC236}">
                <a16:creationId xmlns:a16="http://schemas.microsoft.com/office/drawing/2014/main" id="{393F1C9B-8246-A74E-9133-F3616C7D8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68413"/>
            <a:ext cx="2447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Fachliche Kompetenz erwerben</a:t>
            </a:r>
          </a:p>
        </p:txBody>
      </p:sp>
      <p:sp>
        <p:nvSpPr>
          <p:cNvPr id="11" name="Zylinder 10">
            <a:extLst>
              <a:ext uri="{FF2B5EF4-FFF2-40B4-BE49-F238E27FC236}">
                <a16:creationId xmlns:a16="http://schemas.microsoft.com/office/drawing/2014/main" id="{D77B131D-AC36-3C43-8925-7321B9040122}"/>
              </a:ext>
            </a:extLst>
          </p:cNvPr>
          <p:cNvSpPr/>
          <p:nvPr/>
        </p:nvSpPr>
        <p:spPr>
          <a:xfrm>
            <a:off x="3503613" y="2276475"/>
            <a:ext cx="2328862" cy="32400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0489" name="Textfeld 13">
            <a:extLst>
              <a:ext uri="{FF2B5EF4-FFF2-40B4-BE49-F238E27FC236}">
                <a16:creationId xmlns:a16="http://schemas.microsoft.com/office/drawing/2014/main" id="{7A637AC7-BEF8-C64D-B793-8E3B0449F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663" y="1268413"/>
            <a:ext cx="2447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Methodenkompetenz erweitern</a:t>
            </a:r>
          </a:p>
        </p:txBody>
      </p:sp>
      <p:sp>
        <p:nvSpPr>
          <p:cNvPr id="20490" name="Textfeld 7">
            <a:extLst>
              <a:ext uri="{FF2B5EF4-FFF2-40B4-BE49-F238E27FC236}">
                <a16:creationId xmlns:a16="http://schemas.microsoft.com/office/drawing/2014/main" id="{F5CCF9D5-1905-CF4B-B9A2-AB6295C71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852738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Naturwissenschaftliche Sachkenntnis</a:t>
            </a:r>
          </a:p>
        </p:txBody>
      </p:sp>
      <p:sp>
        <p:nvSpPr>
          <p:cNvPr id="20491" name="Textfeld 16">
            <a:extLst>
              <a:ext uri="{FF2B5EF4-FFF2-40B4-BE49-F238E27FC236}">
                <a16:creationId xmlns:a16="http://schemas.microsoft.com/office/drawing/2014/main" id="{FEB28FAF-99B0-C04D-B182-D4BDAAA7C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3413125"/>
            <a:ext cx="23717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Gesundheitsbewusstsein entwickeln</a:t>
            </a:r>
          </a:p>
        </p:txBody>
      </p:sp>
      <p:sp>
        <p:nvSpPr>
          <p:cNvPr id="20492" name="Textfeld 17">
            <a:extLst>
              <a:ext uri="{FF2B5EF4-FFF2-40B4-BE49-F238E27FC236}">
                <a16:creationId xmlns:a16="http://schemas.microsoft.com/office/drawing/2014/main" id="{AEF34C64-4777-FC47-BA8B-73C7800A5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3998913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Handlungsfähigkeit erlangen</a:t>
            </a:r>
          </a:p>
        </p:txBody>
      </p:sp>
      <p:sp>
        <p:nvSpPr>
          <p:cNvPr id="20493" name="Textfeld 18">
            <a:extLst>
              <a:ext uri="{FF2B5EF4-FFF2-40B4-BE49-F238E27FC236}">
                <a16:creationId xmlns:a16="http://schemas.microsoft.com/office/drawing/2014/main" id="{3B854BC7-81A8-4143-9606-18654AF19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4608513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Vorbereitung für die Oberstufe</a:t>
            </a:r>
          </a:p>
        </p:txBody>
      </p:sp>
      <p:sp>
        <p:nvSpPr>
          <p:cNvPr id="20494" name="Textfeld 19">
            <a:extLst>
              <a:ext uri="{FF2B5EF4-FFF2-40B4-BE49-F238E27FC236}">
                <a16:creationId xmlns:a16="http://schemas.microsoft.com/office/drawing/2014/main" id="{F4F16DF5-B47D-224E-9BFF-28082CA42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2852738"/>
            <a:ext cx="2405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Naturwissenschaftliches Experimentieren fördern</a:t>
            </a:r>
          </a:p>
        </p:txBody>
      </p:sp>
      <p:sp>
        <p:nvSpPr>
          <p:cNvPr id="20495" name="Textfeld 20">
            <a:extLst>
              <a:ext uri="{FF2B5EF4-FFF2-40B4-BE49-F238E27FC236}">
                <a16:creationId xmlns:a16="http://schemas.microsoft.com/office/drawing/2014/main" id="{0A50125A-8E39-4E4E-898F-BDEEF455B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3436938"/>
            <a:ext cx="223202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Expertenbefragung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6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Präsentationen verbessern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6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Anknüpfung an das bestehende Methoden-curriculum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feld 4">
            <a:extLst>
              <a:ext uri="{FF2B5EF4-FFF2-40B4-BE49-F238E27FC236}">
                <a16:creationId xmlns:a16="http://schemas.microsoft.com/office/drawing/2014/main" id="{0228B6AF-39E1-3F46-9B12-1E45745B1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EB355AE-7413-6A4E-80F7-3538BB6081E3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pic>
        <p:nvPicPr>
          <p:cNvPr id="21508" name="Grafik 14">
            <a:extLst>
              <a:ext uri="{FF2B5EF4-FFF2-40B4-BE49-F238E27FC236}">
                <a16:creationId xmlns:a16="http://schemas.microsoft.com/office/drawing/2014/main" id="{2F463BD9-2AC7-3149-9784-0F86D037B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4050"/>
            <a:ext cx="908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itel 1">
            <a:extLst>
              <a:ext uri="{FF2B5EF4-FFF2-40B4-BE49-F238E27FC236}">
                <a16:creationId xmlns:a16="http://schemas.microsoft.com/office/drawing/2014/main" id="{B7610B11-A994-A140-99B2-CE989562E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413" y="242888"/>
            <a:ext cx="8713787" cy="1016000"/>
          </a:xfrm>
        </p:spPr>
        <p:txBody>
          <a:bodyPr/>
          <a:lstStyle/>
          <a:p>
            <a:pPr algn="l" defTabSz="912813" eaLnBrk="1" hangingPunct="1"/>
            <a:r>
              <a:rPr lang="de-DE" altLang="de-DE" sz="3800"/>
              <a:t>Unsere Säulen der Gesundheitserziehung</a:t>
            </a:r>
          </a:p>
        </p:txBody>
      </p:sp>
      <p:sp>
        <p:nvSpPr>
          <p:cNvPr id="3" name="Zylinder 2">
            <a:extLst>
              <a:ext uri="{FF2B5EF4-FFF2-40B4-BE49-F238E27FC236}">
                <a16:creationId xmlns:a16="http://schemas.microsoft.com/office/drawing/2014/main" id="{9FD17C07-8CCB-3A4D-96D6-5E459A0FE29D}"/>
              </a:ext>
            </a:extLst>
          </p:cNvPr>
          <p:cNvSpPr/>
          <p:nvPr/>
        </p:nvSpPr>
        <p:spPr>
          <a:xfrm>
            <a:off x="533400" y="2276475"/>
            <a:ext cx="2327275" cy="32400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1511" name="Textfeld 6">
            <a:extLst>
              <a:ext uri="{FF2B5EF4-FFF2-40B4-BE49-F238E27FC236}">
                <a16:creationId xmlns:a16="http://schemas.microsoft.com/office/drawing/2014/main" id="{D47A9395-6818-7242-97D8-2A9050721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68413"/>
            <a:ext cx="2447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Fachliche Kompetenz erwerben</a:t>
            </a:r>
          </a:p>
        </p:txBody>
      </p:sp>
      <p:sp>
        <p:nvSpPr>
          <p:cNvPr id="11" name="Zylinder 10">
            <a:extLst>
              <a:ext uri="{FF2B5EF4-FFF2-40B4-BE49-F238E27FC236}">
                <a16:creationId xmlns:a16="http://schemas.microsoft.com/office/drawing/2014/main" id="{8C2312C6-2AF9-C444-9698-633E5B75C2A0}"/>
              </a:ext>
            </a:extLst>
          </p:cNvPr>
          <p:cNvSpPr/>
          <p:nvPr/>
        </p:nvSpPr>
        <p:spPr>
          <a:xfrm>
            <a:off x="3503613" y="2276475"/>
            <a:ext cx="2328862" cy="32400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Zylinder 11">
            <a:extLst>
              <a:ext uri="{FF2B5EF4-FFF2-40B4-BE49-F238E27FC236}">
                <a16:creationId xmlns:a16="http://schemas.microsoft.com/office/drawing/2014/main" id="{0E4FEE2B-31C2-7040-A4CB-92BA832ED160}"/>
              </a:ext>
            </a:extLst>
          </p:cNvPr>
          <p:cNvSpPr/>
          <p:nvPr/>
        </p:nvSpPr>
        <p:spPr>
          <a:xfrm>
            <a:off x="6481763" y="2276475"/>
            <a:ext cx="2232025" cy="32400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1514" name="Textfeld 13">
            <a:extLst>
              <a:ext uri="{FF2B5EF4-FFF2-40B4-BE49-F238E27FC236}">
                <a16:creationId xmlns:a16="http://schemas.microsoft.com/office/drawing/2014/main" id="{B144FAFA-D7C9-0F45-93AA-9E50CA5E7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663" y="1268413"/>
            <a:ext cx="2447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Methodenkompetenz erweitern</a:t>
            </a:r>
          </a:p>
        </p:txBody>
      </p:sp>
      <p:sp>
        <p:nvSpPr>
          <p:cNvPr id="21515" name="Textfeld 15">
            <a:extLst>
              <a:ext uri="{FF2B5EF4-FFF2-40B4-BE49-F238E27FC236}">
                <a16:creationId xmlns:a16="http://schemas.microsoft.com/office/drawing/2014/main" id="{0188C542-B2C5-AB40-9991-C5F258BCC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1268413"/>
            <a:ext cx="2447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Kooperation mit außerschulischen Partnern</a:t>
            </a:r>
          </a:p>
        </p:txBody>
      </p:sp>
      <p:sp>
        <p:nvSpPr>
          <p:cNvPr id="21516" name="Textfeld 7">
            <a:extLst>
              <a:ext uri="{FF2B5EF4-FFF2-40B4-BE49-F238E27FC236}">
                <a16:creationId xmlns:a16="http://schemas.microsoft.com/office/drawing/2014/main" id="{A2BB3C4A-61BB-0745-B4F6-DF52B1272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852738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Naturwissenschaftliche Sachkenntnis</a:t>
            </a:r>
          </a:p>
        </p:txBody>
      </p:sp>
      <p:sp>
        <p:nvSpPr>
          <p:cNvPr id="21517" name="Textfeld 16">
            <a:extLst>
              <a:ext uri="{FF2B5EF4-FFF2-40B4-BE49-F238E27FC236}">
                <a16:creationId xmlns:a16="http://schemas.microsoft.com/office/drawing/2014/main" id="{9BEF5F35-60C1-B54D-B06F-54F250CBF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3413125"/>
            <a:ext cx="23717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Gesundheitsbewusstsein entwickeln</a:t>
            </a:r>
          </a:p>
        </p:txBody>
      </p:sp>
      <p:sp>
        <p:nvSpPr>
          <p:cNvPr id="21518" name="Textfeld 17">
            <a:extLst>
              <a:ext uri="{FF2B5EF4-FFF2-40B4-BE49-F238E27FC236}">
                <a16:creationId xmlns:a16="http://schemas.microsoft.com/office/drawing/2014/main" id="{6209B0CF-3991-8F42-8413-45473EE28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3998913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Handlungsfähigkeit erlangen</a:t>
            </a:r>
          </a:p>
        </p:txBody>
      </p:sp>
      <p:sp>
        <p:nvSpPr>
          <p:cNvPr id="21519" name="Textfeld 18">
            <a:extLst>
              <a:ext uri="{FF2B5EF4-FFF2-40B4-BE49-F238E27FC236}">
                <a16:creationId xmlns:a16="http://schemas.microsoft.com/office/drawing/2014/main" id="{33DE4D46-CE9E-B446-BA67-D43DFE3DE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4608513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Vorbereitung für die Oberstufe</a:t>
            </a:r>
          </a:p>
        </p:txBody>
      </p:sp>
      <p:sp>
        <p:nvSpPr>
          <p:cNvPr id="21520" name="Textfeld 19">
            <a:extLst>
              <a:ext uri="{FF2B5EF4-FFF2-40B4-BE49-F238E27FC236}">
                <a16:creationId xmlns:a16="http://schemas.microsoft.com/office/drawing/2014/main" id="{F9FBEC48-FEC3-D444-95A4-63726164D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2852738"/>
            <a:ext cx="2405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Naturwissenschaftliches Experimentieren fördern</a:t>
            </a:r>
          </a:p>
        </p:txBody>
      </p:sp>
      <p:sp>
        <p:nvSpPr>
          <p:cNvPr id="21521" name="Textfeld 20">
            <a:extLst>
              <a:ext uri="{FF2B5EF4-FFF2-40B4-BE49-F238E27FC236}">
                <a16:creationId xmlns:a16="http://schemas.microsoft.com/office/drawing/2014/main" id="{7A4059C9-424A-A744-97E9-855D6893C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3454400"/>
            <a:ext cx="22320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Expertenbefragung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6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Präsentationen verbessern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6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Anknüpfung an das bestehende Methoden-curriculum</a:t>
            </a:r>
          </a:p>
        </p:txBody>
      </p:sp>
      <p:sp>
        <p:nvSpPr>
          <p:cNvPr id="21522" name="Textfeld 21">
            <a:extLst>
              <a:ext uri="{FF2B5EF4-FFF2-40B4-BE49-F238E27FC236}">
                <a16:creationId xmlns:a16="http://schemas.microsoft.com/office/drawing/2014/main" id="{F459F0BC-1B0F-384F-8703-36CFAFAF2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9700" y="3144838"/>
            <a:ext cx="22320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Akustiker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Storck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TWO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Saluto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 b="1">
                <a:solidFill>
                  <a:schemeClr val="tx1"/>
                </a:solidFill>
              </a:rPr>
              <a:t>Expertenvorträge 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>
            <a:extLst>
              <a:ext uri="{FF2B5EF4-FFF2-40B4-BE49-F238E27FC236}">
                <a16:creationId xmlns:a16="http://schemas.microsoft.com/office/drawing/2014/main" id="{AE2FF098-2DFE-644D-9929-8DCE09C26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7C5B3BC-F257-9D4F-8D41-9E47E01033DA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pic>
        <p:nvPicPr>
          <p:cNvPr id="22532" name="Grafik 14">
            <a:extLst>
              <a:ext uri="{FF2B5EF4-FFF2-40B4-BE49-F238E27FC236}">
                <a16:creationId xmlns:a16="http://schemas.microsoft.com/office/drawing/2014/main" id="{CBEB1F55-81AF-8B4C-AF47-29E535C1F5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4050"/>
            <a:ext cx="908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itel 1">
            <a:extLst>
              <a:ext uri="{FF2B5EF4-FFF2-40B4-BE49-F238E27FC236}">
                <a16:creationId xmlns:a16="http://schemas.microsoft.com/office/drawing/2014/main" id="{88AF666E-345E-1642-A8E3-31F2767D6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defTabSz="912813" eaLnBrk="1" hangingPunct="1"/>
            <a:r>
              <a:rPr lang="de-DE" altLang="de-DE"/>
              <a:t>Vielen Dank für die Aufmerksamkeit!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feld 4">
            <a:extLst>
              <a:ext uri="{FF2B5EF4-FFF2-40B4-BE49-F238E27FC236}">
                <a16:creationId xmlns:a16="http://schemas.microsoft.com/office/drawing/2014/main" id="{7B2888B3-A760-E843-9DE9-3AB95F95F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ED1CD5C-755D-154D-8BEB-9AF24D9B1192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0AB7CEE-181F-8D47-AB05-F72BB4C40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3" y="561975"/>
            <a:ext cx="4965700" cy="820738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sz="4000" dirty="0">
                <a:solidFill>
                  <a:schemeClr val="accent5"/>
                </a:solidFill>
              </a:rPr>
              <a:t>Es gibt viele Gründe....</a:t>
            </a:r>
          </a:p>
        </p:txBody>
      </p:sp>
      <p:sp>
        <p:nvSpPr>
          <p:cNvPr id="9221" name="Rechteck 3">
            <a:extLst>
              <a:ext uri="{FF2B5EF4-FFF2-40B4-BE49-F238E27FC236}">
                <a16:creationId xmlns:a16="http://schemas.microsoft.com/office/drawing/2014/main" id="{75BAEA91-24EB-5445-BA20-DB92452DA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" y="1597025"/>
            <a:ext cx="8424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</a:rPr>
              <a:t>„Immer mehr Jugendliche leiden unter Stresssymptomen!“</a:t>
            </a:r>
          </a:p>
        </p:txBody>
      </p:sp>
      <p:pic>
        <p:nvPicPr>
          <p:cNvPr id="9222" name="Grafik 10">
            <a:extLst>
              <a:ext uri="{FF2B5EF4-FFF2-40B4-BE49-F238E27FC236}">
                <a16:creationId xmlns:a16="http://schemas.microsoft.com/office/drawing/2014/main" id="{6B104366-D39E-8E43-86B5-6FA263481B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2463"/>
            <a:ext cx="9080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feld 4">
            <a:extLst>
              <a:ext uri="{FF2B5EF4-FFF2-40B4-BE49-F238E27FC236}">
                <a16:creationId xmlns:a16="http://schemas.microsoft.com/office/drawing/2014/main" id="{1AAB1F4F-AEC1-A647-AD09-A47DB4E16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DCD800A-96EB-CC41-ADAD-2B1CD65EC5FC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1D13B7-2C2F-FC4E-811D-95E6596B9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3" y="561975"/>
            <a:ext cx="4965700" cy="820738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sz="4000" dirty="0">
                <a:solidFill>
                  <a:schemeClr val="accent5"/>
                </a:solidFill>
              </a:rPr>
              <a:t>Es gibt viele Gründe....</a:t>
            </a:r>
          </a:p>
        </p:txBody>
      </p:sp>
      <p:sp>
        <p:nvSpPr>
          <p:cNvPr id="10245" name="Rechteck 3">
            <a:extLst>
              <a:ext uri="{FF2B5EF4-FFF2-40B4-BE49-F238E27FC236}">
                <a16:creationId xmlns:a16="http://schemas.microsoft.com/office/drawing/2014/main" id="{40F907D3-7D1C-8048-BC7D-1BBB648A1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" y="1597025"/>
            <a:ext cx="8424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</a:rPr>
              <a:t>„Immer mehr Jugendliche leiden unter Stresssymptomen!“</a:t>
            </a:r>
          </a:p>
        </p:txBody>
      </p:sp>
      <p:sp>
        <p:nvSpPr>
          <p:cNvPr id="10246" name="Rechteck 6">
            <a:extLst>
              <a:ext uri="{FF2B5EF4-FFF2-40B4-BE49-F238E27FC236}">
                <a16:creationId xmlns:a16="http://schemas.microsoft.com/office/drawing/2014/main" id="{CAF6E6CD-819A-4247-ACF1-679246703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308225"/>
            <a:ext cx="8642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  <a:latin typeface="Arial Black" panose="020B0604020202020204" pitchFamily="34" charset="0"/>
              </a:rPr>
              <a:t>„Gesundes und regelmäßiges Essen muss aus Zeitmangel häufig Fast-Food weichen.“</a:t>
            </a:r>
          </a:p>
        </p:txBody>
      </p:sp>
      <p:pic>
        <p:nvPicPr>
          <p:cNvPr id="10247" name="Grafik 15">
            <a:extLst>
              <a:ext uri="{FF2B5EF4-FFF2-40B4-BE49-F238E27FC236}">
                <a16:creationId xmlns:a16="http://schemas.microsoft.com/office/drawing/2014/main" id="{4B45C2AC-0C6A-4C4F-937D-EDF0B101F8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2463"/>
            <a:ext cx="9080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feld 4">
            <a:extLst>
              <a:ext uri="{FF2B5EF4-FFF2-40B4-BE49-F238E27FC236}">
                <a16:creationId xmlns:a16="http://schemas.microsoft.com/office/drawing/2014/main" id="{91CFFEC9-DC67-AF4B-BD56-4819015DB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A231F31-DA4D-C44D-873A-FD8E3751CB23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FF6D880-2053-B144-B96F-3441AC8F8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3" y="561975"/>
            <a:ext cx="4965700" cy="820738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sz="4000" dirty="0">
                <a:solidFill>
                  <a:schemeClr val="accent5"/>
                </a:solidFill>
              </a:rPr>
              <a:t>Es gibt viele Gründe....</a:t>
            </a:r>
          </a:p>
        </p:txBody>
      </p:sp>
      <p:sp>
        <p:nvSpPr>
          <p:cNvPr id="11269" name="Rechteck 3">
            <a:extLst>
              <a:ext uri="{FF2B5EF4-FFF2-40B4-BE49-F238E27FC236}">
                <a16:creationId xmlns:a16="http://schemas.microsoft.com/office/drawing/2014/main" id="{1FD79837-AF19-DC4D-9A21-127667874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" y="1597025"/>
            <a:ext cx="8424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</a:rPr>
              <a:t>„Immer mehr Jugendliche leiden unter Stresssymptomen!“</a:t>
            </a:r>
          </a:p>
        </p:txBody>
      </p:sp>
      <p:sp>
        <p:nvSpPr>
          <p:cNvPr id="11270" name="Rechteck 6">
            <a:extLst>
              <a:ext uri="{FF2B5EF4-FFF2-40B4-BE49-F238E27FC236}">
                <a16:creationId xmlns:a16="http://schemas.microsoft.com/office/drawing/2014/main" id="{12F444F4-7D85-C44D-A3DF-C643CBD1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308225"/>
            <a:ext cx="8642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  <a:latin typeface="Arial Black" panose="020B0604020202020204" pitchFamily="34" charset="0"/>
              </a:rPr>
              <a:t>„Gesundes und regelmäßiges Essen muss aus Zeitmangel häufig Fast-Food weichen.“</a:t>
            </a:r>
          </a:p>
        </p:txBody>
      </p:sp>
      <p:sp>
        <p:nvSpPr>
          <p:cNvPr id="11271" name="Rechteck 7">
            <a:extLst>
              <a:ext uri="{FF2B5EF4-FFF2-40B4-BE49-F238E27FC236}">
                <a16:creationId xmlns:a16="http://schemas.microsoft.com/office/drawing/2014/main" id="{4DFE9FB3-D2D1-4947-8BFB-08DA7C135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3213100"/>
            <a:ext cx="8496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</a:rPr>
              <a:t>„Übergewicht - jedes fünfte Kind in Deutschland ist zu dick!“</a:t>
            </a:r>
          </a:p>
        </p:txBody>
      </p:sp>
      <p:pic>
        <p:nvPicPr>
          <p:cNvPr id="11272" name="Grafik 10">
            <a:extLst>
              <a:ext uri="{FF2B5EF4-FFF2-40B4-BE49-F238E27FC236}">
                <a16:creationId xmlns:a16="http://schemas.microsoft.com/office/drawing/2014/main" id="{CB01636A-AF91-9B45-B8BF-18848A7A76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2463"/>
            <a:ext cx="9080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feld 4">
            <a:extLst>
              <a:ext uri="{FF2B5EF4-FFF2-40B4-BE49-F238E27FC236}">
                <a16:creationId xmlns:a16="http://schemas.microsoft.com/office/drawing/2014/main" id="{51DE9F21-52F2-3947-9E92-95E81FFAB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A490DE2-EE4A-864F-95CE-FE11068B5A6B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9DEF7AB-1424-C047-A2F3-BA11F39A6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3" y="561975"/>
            <a:ext cx="4965700" cy="820738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sz="4000" dirty="0">
                <a:solidFill>
                  <a:schemeClr val="accent5"/>
                </a:solidFill>
              </a:rPr>
              <a:t>Es gibt viele Gründe....</a:t>
            </a:r>
          </a:p>
        </p:txBody>
      </p:sp>
      <p:sp>
        <p:nvSpPr>
          <p:cNvPr id="12293" name="Rechteck 3">
            <a:extLst>
              <a:ext uri="{FF2B5EF4-FFF2-40B4-BE49-F238E27FC236}">
                <a16:creationId xmlns:a16="http://schemas.microsoft.com/office/drawing/2014/main" id="{20E48C25-38F3-5642-BD62-92FC34374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" y="1597025"/>
            <a:ext cx="8424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</a:rPr>
              <a:t>„Immer mehr Jugendliche leiden unter Stresssymptomen!“</a:t>
            </a:r>
          </a:p>
        </p:txBody>
      </p:sp>
      <p:sp>
        <p:nvSpPr>
          <p:cNvPr id="12294" name="Rechteck 6">
            <a:extLst>
              <a:ext uri="{FF2B5EF4-FFF2-40B4-BE49-F238E27FC236}">
                <a16:creationId xmlns:a16="http://schemas.microsoft.com/office/drawing/2014/main" id="{B553BF71-0FA6-AB4D-A188-0DBCBBD99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308225"/>
            <a:ext cx="8642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  <a:latin typeface="Arial Black" panose="020B0604020202020204" pitchFamily="34" charset="0"/>
              </a:rPr>
              <a:t>„Gesundes und regelmäßiges Essen muss aus Zeitmangel häufig Fast-Food weichen.“</a:t>
            </a:r>
          </a:p>
        </p:txBody>
      </p:sp>
      <p:sp>
        <p:nvSpPr>
          <p:cNvPr id="12295" name="Rechteck 7">
            <a:extLst>
              <a:ext uri="{FF2B5EF4-FFF2-40B4-BE49-F238E27FC236}">
                <a16:creationId xmlns:a16="http://schemas.microsoft.com/office/drawing/2014/main" id="{F2DF496C-F699-E54F-859F-7EF995ADB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3213100"/>
            <a:ext cx="8496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</a:rPr>
              <a:t>„Übergewicht - jedes fünfte Kind in Deutschland ist zu dick!“</a:t>
            </a:r>
          </a:p>
        </p:txBody>
      </p:sp>
      <p:sp>
        <p:nvSpPr>
          <p:cNvPr id="12296" name="Rechteck 8">
            <a:extLst>
              <a:ext uri="{FF2B5EF4-FFF2-40B4-BE49-F238E27FC236}">
                <a16:creationId xmlns:a16="http://schemas.microsoft.com/office/drawing/2014/main" id="{EFF4B555-478E-2E46-8302-17CF7255D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4005263"/>
            <a:ext cx="86264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  <a:ea typeface="SimHei" panose="02010609060101010101" pitchFamily="49" charset="-122"/>
              </a:rPr>
              <a:t>„Um den Alltag zu bewältigen, greifen Jugendliche verstärkt zu Medikamenten und Drogen.“</a:t>
            </a:r>
          </a:p>
        </p:txBody>
      </p:sp>
      <p:pic>
        <p:nvPicPr>
          <p:cNvPr id="12297" name="Grafik 10">
            <a:extLst>
              <a:ext uri="{FF2B5EF4-FFF2-40B4-BE49-F238E27FC236}">
                <a16:creationId xmlns:a16="http://schemas.microsoft.com/office/drawing/2014/main" id="{3C7C47DB-C49B-594E-8B2B-70321C4BD2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2463"/>
            <a:ext cx="9080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feld 4">
            <a:extLst>
              <a:ext uri="{FF2B5EF4-FFF2-40B4-BE49-F238E27FC236}">
                <a16:creationId xmlns:a16="http://schemas.microsoft.com/office/drawing/2014/main" id="{6D1E8DC0-E6C9-C04D-973F-69FE83EEA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98ED235-D820-824D-90E4-80971DD9A14C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F78A4EE-177B-4C41-AD65-B226F64E4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3" y="561975"/>
            <a:ext cx="4965700" cy="820738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sz="4000" dirty="0">
                <a:solidFill>
                  <a:schemeClr val="accent5"/>
                </a:solidFill>
              </a:rPr>
              <a:t>Es gibt viele Gründe....</a:t>
            </a:r>
          </a:p>
        </p:txBody>
      </p:sp>
      <p:sp>
        <p:nvSpPr>
          <p:cNvPr id="13317" name="Rechteck 3">
            <a:extLst>
              <a:ext uri="{FF2B5EF4-FFF2-40B4-BE49-F238E27FC236}">
                <a16:creationId xmlns:a16="http://schemas.microsoft.com/office/drawing/2014/main" id="{7AF5FA5F-FC1E-AC40-802F-C46696E41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" y="1597025"/>
            <a:ext cx="8424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</a:rPr>
              <a:t>„Immer mehr Jugendliche leiden unter Stresssymptomen!“</a:t>
            </a:r>
          </a:p>
        </p:txBody>
      </p:sp>
      <p:sp>
        <p:nvSpPr>
          <p:cNvPr id="13318" name="Rechteck 6">
            <a:extLst>
              <a:ext uri="{FF2B5EF4-FFF2-40B4-BE49-F238E27FC236}">
                <a16:creationId xmlns:a16="http://schemas.microsoft.com/office/drawing/2014/main" id="{FCBD741F-8565-4F45-9801-D4B4A9B44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308225"/>
            <a:ext cx="8642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  <a:latin typeface="Arial Black" panose="020B0604020202020204" pitchFamily="34" charset="0"/>
              </a:rPr>
              <a:t>„Gesundes und regelmäßiges Essen muss aus Zeitmangel häufig Fast-Food weichen.“</a:t>
            </a:r>
          </a:p>
        </p:txBody>
      </p:sp>
      <p:sp>
        <p:nvSpPr>
          <p:cNvPr id="13319" name="Rechteck 7">
            <a:extLst>
              <a:ext uri="{FF2B5EF4-FFF2-40B4-BE49-F238E27FC236}">
                <a16:creationId xmlns:a16="http://schemas.microsoft.com/office/drawing/2014/main" id="{29C1B8C8-3E38-DC4D-8EE5-2315D153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3213100"/>
            <a:ext cx="8496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</a:rPr>
              <a:t>„Übergewicht - jedes fünfte Kind in Deutschland ist zu dick!“</a:t>
            </a:r>
          </a:p>
        </p:txBody>
      </p:sp>
      <p:sp>
        <p:nvSpPr>
          <p:cNvPr id="13320" name="Rechteck 8">
            <a:extLst>
              <a:ext uri="{FF2B5EF4-FFF2-40B4-BE49-F238E27FC236}">
                <a16:creationId xmlns:a16="http://schemas.microsoft.com/office/drawing/2014/main" id="{09A29030-2798-A941-8A3F-28B7A8B4D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4005263"/>
            <a:ext cx="86264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  <a:ea typeface="SimHei" panose="02010609060101010101" pitchFamily="49" charset="-122"/>
              </a:rPr>
              <a:t>„Um den Alltag zu bewältigen, greifen Jugendliche verstärkt zu Medikamenten und Drogen.“</a:t>
            </a:r>
          </a:p>
        </p:txBody>
      </p:sp>
      <p:sp>
        <p:nvSpPr>
          <p:cNvPr id="13321" name="Textfeld 12">
            <a:extLst>
              <a:ext uri="{FF2B5EF4-FFF2-40B4-BE49-F238E27FC236}">
                <a16:creationId xmlns:a16="http://schemas.microsoft.com/office/drawing/2014/main" id="{BEE9589C-2D8B-D64A-BD74-5801A8712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4941888"/>
            <a:ext cx="862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 Black" panose="020B0604020202020204" pitchFamily="34" charset="0"/>
              </a:rPr>
              <a:t>„Jeder zehnte Jugendliche konsumiert Drogen.“ </a:t>
            </a:r>
          </a:p>
        </p:txBody>
      </p:sp>
      <p:pic>
        <p:nvPicPr>
          <p:cNvPr id="13322" name="Grafik 10">
            <a:extLst>
              <a:ext uri="{FF2B5EF4-FFF2-40B4-BE49-F238E27FC236}">
                <a16:creationId xmlns:a16="http://schemas.microsoft.com/office/drawing/2014/main" id="{C178BFDB-B8B4-3F42-802C-52408455F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2463"/>
            <a:ext cx="9080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feld 4">
            <a:extLst>
              <a:ext uri="{FF2B5EF4-FFF2-40B4-BE49-F238E27FC236}">
                <a16:creationId xmlns:a16="http://schemas.microsoft.com/office/drawing/2014/main" id="{781F596F-332F-E444-852F-BE5532980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5BA582E-A589-974E-B8B7-0FCE28BE0771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sp>
        <p:nvSpPr>
          <p:cNvPr id="14340" name="Titel 2">
            <a:extLst>
              <a:ext uri="{FF2B5EF4-FFF2-40B4-BE49-F238E27FC236}">
                <a16:creationId xmlns:a16="http://schemas.microsoft.com/office/drawing/2014/main" id="{0330BDBF-FCA7-A048-816E-B19898B40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6600" y="2565400"/>
            <a:ext cx="2444750" cy="820738"/>
          </a:xfrm>
        </p:spPr>
        <p:txBody>
          <a:bodyPr/>
          <a:lstStyle/>
          <a:p>
            <a:pPr defTabSz="912813" eaLnBrk="1" hangingPunct="1"/>
            <a:r>
              <a:rPr lang="de-DE" altLang="de-DE">
                <a:solidFill>
                  <a:schemeClr val="bg1"/>
                </a:solidFill>
              </a:rPr>
              <a:t>THEMEN</a:t>
            </a:r>
          </a:p>
        </p:txBody>
      </p:sp>
      <p:pic>
        <p:nvPicPr>
          <p:cNvPr id="14341" name="Grafik 14">
            <a:extLst>
              <a:ext uri="{FF2B5EF4-FFF2-40B4-BE49-F238E27FC236}">
                <a16:creationId xmlns:a16="http://schemas.microsoft.com/office/drawing/2014/main" id="{241E9D4D-DB82-DF44-9F20-790A02EF34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4050"/>
            <a:ext cx="908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feld 4">
            <a:extLst>
              <a:ext uri="{FF2B5EF4-FFF2-40B4-BE49-F238E27FC236}">
                <a16:creationId xmlns:a16="http://schemas.microsoft.com/office/drawing/2014/main" id="{F8A92EF6-0214-654F-A3ED-0E4036116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0F6FC7-E863-864E-BFC3-5AC38A81C538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sp>
        <p:nvSpPr>
          <p:cNvPr id="15364" name="Titel 2">
            <a:extLst>
              <a:ext uri="{FF2B5EF4-FFF2-40B4-BE49-F238E27FC236}">
                <a16:creationId xmlns:a16="http://schemas.microsoft.com/office/drawing/2014/main" id="{DFE2EDBF-D6B2-1043-BBEC-669EF0301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6600" y="2565400"/>
            <a:ext cx="2444750" cy="820738"/>
          </a:xfrm>
        </p:spPr>
        <p:txBody>
          <a:bodyPr/>
          <a:lstStyle/>
          <a:p>
            <a:pPr defTabSz="912813" eaLnBrk="1" hangingPunct="1"/>
            <a:r>
              <a:rPr lang="de-DE" altLang="de-DE">
                <a:solidFill>
                  <a:schemeClr val="bg1"/>
                </a:solidFill>
              </a:rPr>
              <a:t>THEMEN</a:t>
            </a: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7354A4F5-1ECD-D242-B9A3-9C751F8EA381}"/>
              </a:ext>
            </a:extLst>
          </p:cNvPr>
          <p:cNvSpPr/>
          <p:nvPr/>
        </p:nvSpPr>
        <p:spPr>
          <a:xfrm>
            <a:off x="250825" y="1455738"/>
            <a:ext cx="2590800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Essen wir uns krank?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Gesunde Ernährung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FBA57381-3902-9543-B5CA-85C355F2CD68}"/>
              </a:ext>
            </a:extLst>
          </p:cNvPr>
          <p:cNvSpPr/>
          <p:nvPr/>
        </p:nvSpPr>
        <p:spPr>
          <a:xfrm>
            <a:off x="250825" y="2535238"/>
            <a:ext cx="259080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Lärm macht krank!</a:t>
            </a: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B3DFC780-7D9E-0D46-BF22-0466F40F6136}"/>
              </a:ext>
            </a:extLst>
          </p:cNvPr>
          <p:cNvSpPr/>
          <p:nvPr/>
        </p:nvSpPr>
        <p:spPr>
          <a:xfrm>
            <a:off x="252413" y="3644900"/>
            <a:ext cx="258921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Das Blut – Der Saft des Lebens</a:t>
            </a:r>
          </a:p>
        </p:txBody>
      </p:sp>
      <p:pic>
        <p:nvPicPr>
          <p:cNvPr id="15368" name="Grafik 14">
            <a:extLst>
              <a:ext uri="{FF2B5EF4-FFF2-40B4-BE49-F238E27FC236}">
                <a16:creationId xmlns:a16="http://schemas.microsoft.com/office/drawing/2014/main" id="{9F1B35C4-AF3D-7148-8BEB-88B151605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4050"/>
            <a:ext cx="908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feld 4">
            <a:extLst>
              <a:ext uri="{FF2B5EF4-FFF2-40B4-BE49-F238E27FC236}">
                <a16:creationId xmlns:a16="http://schemas.microsoft.com/office/drawing/2014/main" id="{FC95F50F-85E5-DD48-A832-C66057334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258763"/>
            <a:ext cx="2735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600">
                <a:solidFill>
                  <a:srgbClr val="FFC000"/>
                </a:solidFill>
              </a:rPr>
              <a:t>KGH – Fachschaft für 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8CCE43A-1EC9-D741-8969-5AD9BA13EE9F}"/>
              </a:ext>
            </a:extLst>
          </p:cNvPr>
          <p:cNvSpPr txBox="1"/>
          <p:nvPr/>
        </p:nvSpPr>
        <p:spPr>
          <a:xfrm>
            <a:off x="179388" y="242888"/>
            <a:ext cx="23637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C000"/>
                </a:solidFill>
                <a:latin typeface="+mj-lt"/>
                <a:cs typeface="+mn-cs"/>
              </a:rPr>
              <a:t>Gesundheitserziehung</a:t>
            </a:r>
          </a:p>
        </p:txBody>
      </p:sp>
      <p:sp>
        <p:nvSpPr>
          <p:cNvPr id="16388" name="Titel 2">
            <a:extLst>
              <a:ext uri="{FF2B5EF4-FFF2-40B4-BE49-F238E27FC236}">
                <a16:creationId xmlns:a16="http://schemas.microsoft.com/office/drawing/2014/main" id="{CF293B31-FE4F-7A4E-BE28-EB7D49FD6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6600" y="2565400"/>
            <a:ext cx="2444750" cy="820738"/>
          </a:xfrm>
        </p:spPr>
        <p:txBody>
          <a:bodyPr/>
          <a:lstStyle/>
          <a:p>
            <a:pPr defTabSz="912813" eaLnBrk="1" hangingPunct="1"/>
            <a:r>
              <a:rPr lang="de-DE" altLang="de-DE">
                <a:solidFill>
                  <a:schemeClr val="bg1"/>
                </a:solidFill>
              </a:rPr>
              <a:t>THEMEN</a:t>
            </a:r>
          </a:p>
        </p:txBody>
      </p:sp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A5C27C1F-3965-A74B-A9DF-15C7411DEB31}"/>
              </a:ext>
            </a:extLst>
          </p:cNvPr>
          <p:cNvSpPr/>
          <p:nvPr/>
        </p:nvSpPr>
        <p:spPr>
          <a:xfrm>
            <a:off x="3348038" y="4365625"/>
            <a:ext cx="2447925" cy="1204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  <a:cs typeface="Arial" charset="0"/>
              </a:rPr>
              <a:t>Die Entdeckung der Hygiene: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  <a:cs typeface="Arial" charset="0"/>
              </a:rPr>
              <a:t>Die Geschichte der Mikrobiologie</a:t>
            </a: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6003B76F-EF1C-E845-866D-0E3B8C319A2C}"/>
              </a:ext>
            </a:extLst>
          </p:cNvPr>
          <p:cNvSpPr/>
          <p:nvPr/>
        </p:nvSpPr>
        <p:spPr>
          <a:xfrm>
            <a:off x="250825" y="1455738"/>
            <a:ext cx="2590800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Essen wir uns krank?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Gesunde Ernährung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1936A7A1-E7C5-8249-AF7C-CA49687E23E0}"/>
              </a:ext>
            </a:extLst>
          </p:cNvPr>
          <p:cNvSpPr/>
          <p:nvPr/>
        </p:nvSpPr>
        <p:spPr>
          <a:xfrm>
            <a:off x="250825" y="2535238"/>
            <a:ext cx="259080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Lärm macht krank!</a:t>
            </a: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49720D0-5161-BD43-A3C4-770D95BF9D52}"/>
              </a:ext>
            </a:extLst>
          </p:cNvPr>
          <p:cNvSpPr/>
          <p:nvPr/>
        </p:nvSpPr>
        <p:spPr>
          <a:xfrm>
            <a:off x="252413" y="3644900"/>
            <a:ext cx="258921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Das Blut – Der Saft des Lebens</a:t>
            </a:r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3F1DB52B-8BF0-584E-ABE2-66618D75B30F}"/>
              </a:ext>
            </a:extLst>
          </p:cNvPr>
          <p:cNvSpPr/>
          <p:nvPr/>
        </p:nvSpPr>
        <p:spPr>
          <a:xfrm>
            <a:off x="3276600" y="735013"/>
            <a:ext cx="259080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Die Haut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</a:rPr>
              <a:t>mehr als eine Hülle</a:t>
            </a:r>
          </a:p>
        </p:txBody>
      </p:sp>
      <p:pic>
        <p:nvPicPr>
          <p:cNvPr id="16394" name="Grafik 14">
            <a:extLst>
              <a:ext uri="{FF2B5EF4-FFF2-40B4-BE49-F238E27FC236}">
                <a16:creationId xmlns:a16="http://schemas.microsoft.com/office/drawing/2014/main" id="{1739096B-DE88-4B43-846C-A87FF00D40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734050"/>
            <a:ext cx="9080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497</Words>
  <Application>Microsoft Macintosh PowerPoint</Application>
  <PresentationFormat>Bildschirmpräsentation (4:3)</PresentationFormat>
  <Paragraphs>135</Paragraphs>
  <Slides>15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Candara</vt:lpstr>
      <vt:lpstr>Arial</vt:lpstr>
      <vt:lpstr>Symbol</vt:lpstr>
      <vt:lpstr>Calibri</vt:lpstr>
      <vt:lpstr>Arial Black</vt:lpstr>
      <vt:lpstr>SimHei</vt:lpstr>
      <vt:lpstr>Wellenform</vt:lpstr>
      <vt:lpstr>Gesundheitserziehung – Warum?</vt:lpstr>
      <vt:lpstr>Es gibt viele Gründe....</vt:lpstr>
      <vt:lpstr>Es gibt viele Gründe....</vt:lpstr>
      <vt:lpstr>Es gibt viele Gründe....</vt:lpstr>
      <vt:lpstr>Es gibt viele Gründe....</vt:lpstr>
      <vt:lpstr>Es gibt viele Gründe....</vt:lpstr>
      <vt:lpstr>THEMEN</vt:lpstr>
      <vt:lpstr>THEMEN</vt:lpstr>
      <vt:lpstr>THEMEN</vt:lpstr>
      <vt:lpstr>THEMEN</vt:lpstr>
      <vt:lpstr>Unsere Säulen der Gesundheitserziehung</vt:lpstr>
      <vt:lpstr>Unsere Säulen der Gesundheitserziehung</vt:lpstr>
      <vt:lpstr>Unsere Säulen der Gesundheitserziehung</vt:lpstr>
      <vt:lpstr>Unsere Säulen der Gesundheitserziehung</vt:lpstr>
      <vt:lpstr>Vielen Dank für die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Gesundheitserziehung – Warum?</dc:title>
  <dc:creator>BETTY</dc:creator>
  <cp:lastModifiedBy>Lars Rothe</cp:lastModifiedBy>
  <cp:revision>41</cp:revision>
  <cp:lastPrinted>2019-05-22T05:59:38Z</cp:lastPrinted>
  <dcterms:created xsi:type="dcterms:W3CDTF">2013-05-26T10:48:37Z</dcterms:created>
  <dcterms:modified xsi:type="dcterms:W3CDTF">2020-04-30T18:25:29Z</dcterms:modified>
</cp:coreProperties>
</file>