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5.jpeg" ContentType="image/jpeg"/>
  <Override PartName="/ppt/media/image14.jpeg" ContentType="image/jpeg"/>
  <Override PartName="/ppt/media/image13.jpeg" ContentType="image/jpeg"/>
  <Override PartName="/ppt/media/image21.jpeg" ContentType="image/jpeg"/>
  <Override PartName="/ppt/media/image12.jpeg" ContentType="image/jpeg"/>
  <Override PartName="/ppt/media/image20.jpeg" ContentType="image/jpeg"/>
  <Override PartName="/ppt/media/image9.jpeg" ContentType="image/jpeg"/>
  <Override PartName="/ppt/media/image11.jpeg" ContentType="image/jpeg"/>
  <Override PartName="/ppt/media/image10.jpeg" ContentType="image/jpeg"/>
  <Override PartName="/ppt/media/image8.jpeg" ContentType="image/jpeg"/>
  <Override PartName="/ppt/media/image1.png" ContentType="image/png"/>
  <Override PartName="/ppt/media/image7.jpeg" ContentType="image/jpeg"/>
  <Override PartName="/ppt/media/image6.jpeg" ContentType="image/jpeg"/>
  <Override PartName="/ppt/media/image5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19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960" y="4059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054840" y="4058640"/>
            <a:ext cx="2620800" cy="209124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06880" y="4058640"/>
            <a:ext cx="2620800" cy="209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405900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0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de-DE"/>
              <a:t>Klicken Sie, um das Format des Titeltextes zu bearbeiten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de-DE"/>
              <a:t>Klicken Sie, um die Formate des Gliederungstextes zu bearbeiten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/>
              <a:t>Zweite Gliederungsebene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/>
              <a:t>Dritte Gliederungsebene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de-DE"/>
              <a:t>Vierte Gliederungsebene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de-DE"/>
              <a:t>Fünfte Gliederungsebene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de-DE"/>
              <a:t>Sechste Gliederungsebene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de-DE"/>
              <a:t>Siebente Gliederungsebene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de-DE" sz="1400"/>
              <a:t>&lt;Datum/Uhrzeit&gt;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de-DE" sz="1400"/>
              <a:t>&lt;Fußzeile&gt;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903A171A-68FD-4178-8AFF-60E152DF0E76}" type="slidenum">
              <a:rPr lang="de-DE" sz="1400"/>
              <a:t>&lt;Nummer&gt;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412200"/>
            <a:ext cx="10080000" cy="83984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0" y="-412200"/>
            <a:ext cx="10152000" cy="8398440"/>
          </a:xfrm>
          <a:prstGeom prst="rect">
            <a:avLst/>
          </a:prstGeom>
          <a:solidFill>
            <a:srgbClr val="ffffff"/>
          </a:solidFill>
          <a:ln w="72000">
            <a:noFill/>
          </a:ln>
        </p:spPr>
      </p:sp>
      <p:sp>
        <p:nvSpPr>
          <p:cNvPr id="41" name="TextShape 2"/>
          <p:cNvSpPr txBox="1"/>
          <p:nvPr/>
        </p:nvSpPr>
        <p:spPr>
          <a:xfrm>
            <a:off x="504000" y="410040"/>
            <a:ext cx="9071640" cy="2125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b="1" lang="de-DE" sz="6000">
                <a:solidFill>
                  <a:srgbClr val="0000ff"/>
                </a:solidFill>
                <a:latin typeface="Comic Sans MS"/>
              </a:rPr>
              <a:t>Astronomie und Astrophysik</a:t>
            </a:r>
            <a:endParaRPr/>
          </a:p>
        </p:txBody>
      </p:sp>
      <p:sp>
        <p:nvSpPr>
          <p:cNvPr id="42" name="TextShape 3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de-DE" sz="4800">
                <a:solidFill>
                  <a:srgbClr val="0000ff"/>
                </a:solidFill>
                <a:latin typeface="Comic Sans MS"/>
              </a:rPr>
              <a:t>Themenbereiche für den Differenzierungsunterricht</a:t>
            </a:r>
            <a:endParaRPr/>
          </a:p>
          <a:p>
            <a:pPr algn="ctr"/>
            <a:r>
              <a:rPr lang="de-DE" sz="4800">
                <a:solidFill>
                  <a:srgbClr val="0000ff"/>
                </a:solidFill>
                <a:latin typeface="Comic Sans MS"/>
              </a:rPr>
              <a:t>in Jahrgangsstufe 8 und 9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-613080" y="0"/>
            <a:ext cx="11340360" cy="7560000"/>
          </a:xfrm>
          <a:prstGeom prst="rect">
            <a:avLst/>
          </a:prstGeom>
          <a:ln>
            <a:noFill/>
          </a:ln>
        </p:spPr>
      </p:pic>
      <p:sp>
        <p:nvSpPr>
          <p:cNvPr id="44" name="TextShape 1"/>
          <p:cNvSpPr txBox="1"/>
          <p:nvPr/>
        </p:nvSpPr>
        <p:spPr>
          <a:xfrm>
            <a:off x="504000" y="157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de-DE">
                <a:solidFill>
                  <a:srgbClr val="808080"/>
                </a:solidFill>
                <a:latin typeface="Comic Sans MS"/>
              </a:rPr>
              <a:t>Der nächtliche Sternenhimmel</a:t>
            </a:r>
            <a:endParaRPr/>
          </a:p>
        </p:txBody>
      </p:sp>
      <p:sp>
        <p:nvSpPr>
          <p:cNvPr id="45" name="Line 2"/>
          <p:cNvSpPr/>
          <p:nvPr/>
        </p:nvSpPr>
        <p:spPr>
          <a:xfrm flipH="1">
            <a:off x="5688000" y="3672000"/>
            <a:ext cx="72000" cy="2016000"/>
          </a:xfrm>
          <a:prstGeom prst="line">
            <a:avLst/>
          </a:prstGeom>
          <a:ln w="18000">
            <a:solidFill>
              <a:srgbClr val="c0c0c0"/>
            </a:solidFill>
            <a:custDash>
              <a:ds d="508000" sp="508000"/>
              <a:ds d="508000" sp="508000"/>
            </a:custDash>
            <a:round/>
          </a:ln>
        </p:spPr>
      </p:sp>
      <p:sp>
        <p:nvSpPr>
          <p:cNvPr id="46" name="Line 3"/>
          <p:cNvSpPr/>
          <p:nvPr/>
        </p:nvSpPr>
        <p:spPr>
          <a:xfrm flipH="1">
            <a:off x="5688000" y="5616000"/>
            <a:ext cx="504000" cy="72000"/>
          </a:xfrm>
          <a:prstGeom prst="line">
            <a:avLst/>
          </a:prstGeom>
          <a:ln w="18000">
            <a:solidFill>
              <a:srgbClr val="c0c0c0"/>
            </a:solidFill>
            <a:custDash>
              <a:ds d="508000" sp="508000"/>
              <a:ds d="508000" sp="508000"/>
            </a:custDash>
            <a:round/>
          </a:ln>
        </p:spPr>
      </p:sp>
      <p:sp>
        <p:nvSpPr>
          <p:cNvPr id="47" name="Line 4"/>
          <p:cNvSpPr/>
          <p:nvPr/>
        </p:nvSpPr>
        <p:spPr>
          <a:xfrm flipV="1">
            <a:off x="4680000" y="5688000"/>
            <a:ext cx="1008000" cy="1440000"/>
          </a:xfrm>
          <a:prstGeom prst="line">
            <a:avLst/>
          </a:prstGeom>
          <a:ln w="18000">
            <a:solidFill>
              <a:srgbClr val="c0c0c0"/>
            </a:solidFill>
            <a:custDash>
              <a:ds d="508000" sp="508000"/>
              <a:ds d="508000" sp="508000"/>
            </a:custDash>
            <a:round/>
          </a:ln>
        </p:spPr>
      </p:sp>
      <p:sp>
        <p:nvSpPr>
          <p:cNvPr id="48" name="Line 5"/>
          <p:cNvSpPr/>
          <p:nvPr/>
        </p:nvSpPr>
        <p:spPr>
          <a:xfrm>
            <a:off x="5760000" y="3672000"/>
            <a:ext cx="1296000" cy="792000"/>
          </a:xfrm>
          <a:prstGeom prst="line">
            <a:avLst/>
          </a:prstGeom>
          <a:ln w="18000">
            <a:solidFill>
              <a:srgbClr val="c0c0c0"/>
            </a:solidFill>
            <a:custDash>
              <a:ds d="508000" sp="508000"/>
              <a:ds d="508000" sp="508000"/>
            </a:custDash>
            <a:round/>
          </a:ln>
        </p:spPr>
      </p:sp>
      <p:sp>
        <p:nvSpPr>
          <p:cNvPr id="49" name="Line 6"/>
          <p:cNvSpPr/>
          <p:nvPr/>
        </p:nvSpPr>
        <p:spPr>
          <a:xfrm flipH="1">
            <a:off x="6264000" y="4464000"/>
            <a:ext cx="792000" cy="1080000"/>
          </a:xfrm>
          <a:prstGeom prst="line">
            <a:avLst/>
          </a:prstGeom>
          <a:ln w="18000">
            <a:solidFill>
              <a:srgbClr val="c0c0c0"/>
            </a:solidFill>
            <a:custDash>
              <a:ds d="508000" sp="508000"/>
              <a:ds d="508000" sp="508000"/>
            </a:custDash>
            <a:round/>
          </a:ln>
        </p:spPr>
      </p:sp>
      <p:sp>
        <p:nvSpPr>
          <p:cNvPr id="50" name="Line 7"/>
          <p:cNvSpPr/>
          <p:nvPr/>
        </p:nvSpPr>
        <p:spPr>
          <a:xfrm flipH="1" flipV="1">
            <a:off x="6264000" y="5544000"/>
            <a:ext cx="144000" cy="1944000"/>
          </a:xfrm>
          <a:prstGeom prst="line">
            <a:avLst/>
          </a:prstGeom>
          <a:ln w="18000">
            <a:solidFill>
              <a:srgbClr val="c0c0c0"/>
            </a:solidFill>
            <a:custDash>
              <a:ds d="508000" sp="508000"/>
              <a:ds d="508000" sp="508000"/>
            </a:custDash>
            <a:round/>
          </a:ln>
        </p:spPr>
      </p:sp>
      <p:sp>
        <p:nvSpPr>
          <p:cNvPr id="51" name="CustomShape 8"/>
          <p:cNvSpPr/>
          <p:nvPr/>
        </p:nvSpPr>
        <p:spPr>
          <a:xfrm>
            <a:off x="5652000" y="7596000"/>
            <a:ext cx="72000" cy="72000"/>
          </a:xfrm>
          <a:prstGeom prst="ellipse">
            <a:avLst/>
          </a:prstGeom>
          <a:solidFill>
            <a:srgbClr val="e6e6e6"/>
          </a:solidFill>
          <a:ln w="72000">
            <a:noFill/>
          </a:ln>
        </p:spPr>
      </p:sp>
      <p:sp>
        <p:nvSpPr>
          <p:cNvPr id="52" name="TextShape 9"/>
          <p:cNvSpPr txBox="1"/>
          <p:nvPr/>
        </p:nvSpPr>
        <p:spPr>
          <a:xfrm>
            <a:off x="0" y="2340000"/>
            <a:ext cx="7261560" cy="799560"/>
          </a:xfrm>
          <a:prstGeom prst="rect">
            <a:avLst/>
          </a:prstGeom>
        </p:spPr>
        <p:txBody>
          <a:bodyPr bIns="81000" lIns="126000" rIns="126000" tIns="81000" wrap="none"/>
          <a:p>
            <a:r>
              <a:rPr lang="de-DE" sz="3600">
                <a:solidFill>
                  <a:srgbClr val="000000"/>
                </a:solidFill>
                <a:latin typeface="Comic Sans MS"/>
              </a:rPr>
              <a:t>Mond, Fixsterne und Sternbilder</a:t>
            </a:r>
            <a:endParaRPr/>
          </a:p>
        </p:txBody>
      </p:sp>
      <p:sp>
        <p:nvSpPr>
          <p:cNvPr id="53" name="TextShape 10"/>
          <p:cNvSpPr txBox="1"/>
          <p:nvPr/>
        </p:nvSpPr>
        <p:spPr>
          <a:xfrm>
            <a:off x="360" y="3240360"/>
            <a:ext cx="3706200" cy="799560"/>
          </a:xfrm>
          <a:prstGeom prst="rect">
            <a:avLst/>
          </a:prstGeom>
        </p:spPr>
        <p:txBody>
          <a:bodyPr bIns="81000" lIns="126000" rIns="126000" tIns="81000" wrap="none"/>
          <a:p>
            <a:r>
              <a:rPr lang="de-DE" sz="3600">
                <a:solidFill>
                  <a:srgbClr val="000000"/>
                </a:solidFill>
                <a:latin typeface="Comic Sans MS"/>
              </a:rPr>
              <a:t>Wandergestirne</a:t>
            </a:r>
            <a:endParaRPr/>
          </a:p>
        </p:txBody>
      </p:sp>
      <p:sp>
        <p:nvSpPr>
          <p:cNvPr id="54" name="TextShape 11"/>
          <p:cNvSpPr txBox="1"/>
          <p:nvPr/>
        </p:nvSpPr>
        <p:spPr>
          <a:xfrm>
            <a:off x="360" y="4140720"/>
            <a:ext cx="4129920" cy="799560"/>
          </a:xfrm>
          <a:prstGeom prst="rect">
            <a:avLst/>
          </a:prstGeom>
        </p:spPr>
        <p:txBody>
          <a:bodyPr bIns="81000" lIns="126000" rIns="126000" tIns="81000" wrap="none"/>
          <a:p>
            <a:r>
              <a:rPr lang="de-DE" sz="3600">
                <a:solidFill>
                  <a:srgbClr val="000000"/>
                </a:solidFill>
                <a:latin typeface="Comic Sans MS"/>
              </a:rPr>
              <a:t>Antike Weltbilder</a:t>
            </a:r>
            <a:endParaRPr/>
          </a:p>
        </p:txBody>
      </p:sp>
      <p:sp>
        <p:nvSpPr>
          <p:cNvPr id="55" name="TextShape 12"/>
          <p:cNvSpPr txBox="1"/>
          <p:nvPr/>
        </p:nvSpPr>
        <p:spPr>
          <a:xfrm>
            <a:off x="288000" y="6048000"/>
            <a:ext cx="6430680" cy="859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de-DE">
                <a:solidFill>
                  <a:srgbClr val="ffffff"/>
                </a:solidFill>
              </a:rPr>
              <a:t>Exkursion: Beobachtungsnacht, Orientierung am Sternhimmel</a:t>
            </a:r>
            <a:endParaRPr/>
          </a:p>
          <a:p>
            <a:r>
              <a:rPr lang="de-DE">
                <a:solidFill>
                  <a:srgbClr val="ffffff"/>
                </a:solidFill>
              </a:rPr>
              <a:t>Arbeiten mit Karten, Planetariumssoftware STELLARIUM</a:t>
            </a:r>
            <a:endParaRPr/>
          </a:p>
          <a:p>
            <a:r>
              <a:rPr lang="de-DE">
                <a:solidFill>
                  <a:srgbClr val="ffffff"/>
                </a:solidFill>
              </a:rPr>
              <a:t>Lektüre: „Den Mars bezwing ich in 8 Tagen“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>
                <p:childTnLst>
                  <p:par>
                    <p:cTn fill="freeze" id="5">
                      <p:stCondLst>
                        <p:cond delay="indefinite"/>
                      </p:stCondLst>
                      <p:childTnLst>
                        <p:par>
                          <p:cTn fill="freeze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3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freeze" id="9">
                            <p:stCondLst>
                              <p:cond delay="1"/>
                            </p:stCondLst>
                            <p:childTnLst>
                              <p:par>
                                <p:cTn fill="hold" id="10" nodeType="after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dur="3000" id="12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13">
                      <p:stCondLst>
                        <p:cond delay="indefinite"/>
                      </p:stCondLst>
                      <p:childTnLst>
                        <p:par>
                          <p:cTn fill="freeze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1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freeze" id="17">
                            <p:stCondLst>
                              <p:cond delay="1"/>
                            </p:stCondLst>
                            <p:childTnLst>
                              <p:par>
                                <p:cTn fill="hold" id="18" nodeType="afterEffect" presetClass="path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19">
                      <p:stCondLst>
                        <p:cond delay="indefinite"/>
                      </p:stCondLst>
                      <p:childTnLst>
                        <p:par>
                          <p:cTn fill="freeze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1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-612720" y="0"/>
            <a:ext cx="11340360" cy="7560000"/>
          </a:xfrm>
          <a:prstGeom prst="rect">
            <a:avLst/>
          </a:prstGeom>
          <a:ln>
            <a:noFill/>
          </a:ln>
        </p:spPr>
      </p:pic>
      <p:sp>
        <p:nvSpPr>
          <p:cNvPr id="57" name="TextShape 1"/>
          <p:cNvSpPr txBox="1"/>
          <p:nvPr/>
        </p:nvSpPr>
        <p:spPr>
          <a:xfrm>
            <a:off x="504000" y="157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de-DE">
                <a:latin typeface="Comic Sans MS"/>
              </a:rPr>
              <a:t>Entwicklungen und Entdeckungen</a:t>
            </a:r>
            <a:endParaRPr/>
          </a:p>
        </p:txBody>
      </p:sp>
      <p:pic>
        <p:nvPicPr>
          <p:cNvPr descr="" id="5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340000" y="1454400"/>
            <a:ext cx="7560000" cy="4953600"/>
          </a:xfrm>
          <a:prstGeom prst="rect">
            <a:avLst/>
          </a:prstGeom>
          <a:ln>
            <a:noFill/>
          </a:ln>
        </p:spPr>
      </p:pic>
      <p:sp>
        <p:nvSpPr>
          <p:cNvPr id="59" name="TextShape 2"/>
          <p:cNvSpPr txBox="1"/>
          <p:nvPr/>
        </p:nvSpPr>
        <p:spPr>
          <a:xfrm>
            <a:off x="3276000" y="2016000"/>
            <a:ext cx="6498000" cy="799560"/>
          </a:xfrm>
          <a:prstGeom prst="rect">
            <a:avLst/>
          </a:prstGeom>
        </p:spPr>
        <p:txBody>
          <a:bodyPr bIns="81000" lIns="126000" rIns="126000" tIns="81000" wrap="none"/>
          <a:p>
            <a:r>
              <a:rPr b="1" lang="de-DE" sz="3600">
                <a:latin typeface="Comic Sans MS"/>
              </a:rPr>
              <a:t>Steinmonumente und Tempel</a:t>
            </a:r>
            <a:endParaRPr/>
          </a:p>
        </p:txBody>
      </p:sp>
      <p:pic>
        <p:nvPicPr>
          <p:cNvPr descr="" id="60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5920" y="1454400"/>
            <a:ext cx="5961600" cy="5961600"/>
          </a:xfrm>
          <a:prstGeom prst="rect">
            <a:avLst/>
          </a:prstGeom>
          <a:ln>
            <a:noFill/>
          </a:ln>
        </p:spPr>
      </p:pic>
      <p:sp>
        <p:nvSpPr>
          <p:cNvPr id="61" name="TextShape 3"/>
          <p:cNvSpPr txBox="1"/>
          <p:nvPr/>
        </p:nvSpPr>
        <p:spPr>
          <a:xfrm>
            <a:off x="245160" y="6392160"/>
            <a:ext cx="4002840" cy="1012680"/>
          </a:xfrm>
          <a:prstGeom prst="rect">
            <a:avLst/>
          </a:prstGeom>
        </p:spPr>
        <p:txBody>
          <a:bodyPr bIns="81000" lIns="126000" rIns="126000" tIns="81000" wrap="none"/>
          <a:p>
            <a:r>
              <a:rPr b="1" lang="de-DE" sz="4800">
                <a:latin typeface="Comic Sans MS"/>
              </a:rPr>
              <a:t>Quadrant</a:t>
            </a:r>
            <a:endParaRPr/>
          </a:p>
        </p:txBody>
      </p:sp>
      <p:pic>
        <p:nvPicPr>
          <p:cNvPr descr="" id="62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503640" y="1440000"/>
            <a:ext cx="8964360" cy="5976000"/>
          </a:xfrm>
          <a:prstGeom prst="rect">
            <a:avLst/>
          </a:prstGeom>
          <a:ln>
            <a:noFill/>
          </a:ln>
        </p:spPr>
      </p:pic>
      <p:sp>
        <p:nvSpPr>
          <p:cNvPr id="63" name="TextShape 4"/>
          <p:cNvSpPr txBox="1"/>
          <p:nvPr/>
        </p:nvSpPr>
        <p:spPr>
          <a:xfrm>
            <a:off x="4249080" y="6048000"/>
            <a:ext cx="4894920" cy="1012680"/>
          </a:xfrm>
          <a:prstGeom prst="rect">
            <a:avLst/>
          </a:prstGeom>
        </p:spPr>
        <p:txBody>
          <a:bodyPr bIns="81000" lIns="126000" rIns="126000" tIns="81000" wrap="none"/>
          <a:p>
            <a:r>
              <a:rPr b="1" lang="de-DE" sz="4800">
                <a:latin typeface="Comic Sans MS"/>
              </a:rPr>
              <a:t>Linsenfernrohre</a:t>
            </a:r>
            <a:endParaRPr/>
          </a:p>
        </p:txBody>
      </p:sp>
      <p:pic>
        <p:nvPicPr>
          <p:cNvPr descr="" id="64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-56520" y="0"/>
            <a:ext cx="10249560" cy="756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23" nodeType="tmRoot" restart="never">
          <p:childTnLst>
            <p:seq>
              <p:cTn id="24" nodeType="mainSeq">
                <p:childTnLst>
                  <p:par>
                    <p:cTn fill="freeze" id="25">
                      <p:stCondLst>
                        <p:cond delay="indefinite"/>
                      </p:stCondLst>
                      <p:childTnLst>
                        <p:par>
                          <p:cTn fill="freeze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id="29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30">
                      <p:stCondLst>
                        <p:cond delay="indefinite"/>
                      </p:stCondLst>
                      <p:childTnLst>
                        <p:par>
                          <p:cTn fill="freeze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id="34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35">
                      <p:stCondLst>
                        <p:cond delay="indefinite"/>
                      </p:stCondLst>
                      <p:childTnLst>
                        <p:par>
                          <p:cTn fill="freeze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id="39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40">
                      <p:stCondLst>
                        <p:cond delay="indefinite"/>
                      </p:stCondLst>
                      <p:childTnLst>
                        <p:par>
                          <p:cTn fill="freeze" id="41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id="4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-613080" y="0"/>
            <a:ext cx="11340360" cy="7560000"/>
          </a:xfrm>
          <a:prstGeom prst="rect">
            <a:avLst/>
          </a:prstGeom>
          <a:ln>
            <a:noFill/>
          </a:ln>
        </p:spPr>
      </p:pic>
      <p:sp>
        <p:nvSpPr>
          <p:cNvPr id="66" name="TextShape 1"/>
          <p:cNvSpPr txBox="1"/>
          <p:nvPr/>
        </p:nvSpPr>
        <p:spPr>
          <a:xfrm>
            <a:off x="504000" y="157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de-DE">
                <a:solidFill>
                  <a:srgbClr val="808080"/>
                </a:solidFill>
                <a:latin typeface="Comic Sans MS"/>
              </a:rPr>
              <a:t>Das Sonnensystem</a:t>
            </a:r>
            <a:endParaRPr/>
          </a:p>
        </p:txBody>
      </p:sp>
      <p:pic>
        <p:nvPicPr>
          <p:cNvPr descr="" id="6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392000" y="1508400"/>
            <a:ext cx="5619600" cy="5619600"/>
          </a:xfrm>
          <a:prstGeom prst="rect">
            <a:avLst/>
          </a:prstGeom>
          <a:ln>
            <a:noFill/>
          </a:ln>
        </p:spPr>
      </p:pic>
      <p:sp>
        <p:nvSpPr>
          <p:cNvPr id="68" name="TextShape 2"/>
          <p:cNvSpPr txBox="1"/>
          <p:nvPr/>
        </p:nvSpPr>
        <p:spPr>
          <a:xfrm>
            <a:off x="639360" y="1800000"/>
            <a:ext cx="3320640" cy="1436760"/>
          </a:xfrm>
          <a:prstGeom prst="rect">
            <a:avLst/>
          </a:prstGeom>
        </p:spPr>
        <p:txBody>
          <a:bodyPr bIns="81000" lIns="126000" rIns="126000" tIns="81000" wrap="none"/>
          <a:p>
            <a:r>
              <a:rPr b="1" lang="de-DE" sz="3600">
                <a:latin typeface="Comic Sans MS"/>
              </a:rPr>
              <a:t>Eigenschaften</a:t>
            </a:r>
            <a:endParaRPr/>
          </a:p>
          <a:p>
            <a:r>
              <a:rPr b="1" lang="de-DE" sz="3600">
                <a:latin typeface="Comic Sans MS"/>
              </a:rPr>
              <a:t>des Mondes</a:t>
            </a:r>
            <a:endParaRPr/>
          </a:p>
        </p:txBody>
      </p:sp>
      <p:pic>
        <p:nvPicPr>
          <p:cNvPr descr="" id="69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71280" y="1548000"/>
            <a:ext cx="9923760" cy="4320000"/>
          </a:xfrm>
          <a:prstGeom prst="rect">
            <a:avLst/>
          </a:prstGeom>
          <a:ln>
            <a:noFill/>
          </a:ln>
        </p:spPr>
      </p:pic>
      <p:sp>
        <p:nvSpPr>
          <p:cNvPr id="70" name="TextShape 3"/>
          <p:cNvSpPr txBox="1"/>
          <p:nvPr/>
        </p:nvSpPr>
        <p:spPr>
          <a:xfrm>
            <a:off x="198000" y="5824440"/>
            <a:ext cx="4770000" cy="799560"/>
          </a:xfrm>
          <a:prstGeom prst="rect">
            <a:avLst/>
          </a:prstGeom>
        </p:spPr>
        <p:txBody>
          <a:bodyPr bIns="81000" lIns="126000" rIns="126000" tIns="81000" wrap="none"/>
          <a:p>
            <a:r>
              <a:rPr b="1" lang="de-DE" sz="3600">
                <a:latin typeface="Comic Sans MS"/>
              </a:rPr>
              <a:t>Die inneren Planeten</a:t>
            </a:r>
            <a:endParaRPr/>
          </a:p>
        </p:txBody>
      </p:sp>
      <p:pic>
        <p:nvPicPr>
          <p:cNvPr descr="" id="71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499400"/>
            <a:ext cx="10047960" cy="4368600"/>
          </a:xfrm>
          <a:prstGeom prst="rect">
            <a:avLst/>
          </a:prstGeom>
          <a:ln>
            <a:noFill/>
          </a:ln>
        </p:spPr>
      </p:pic>
      <p:sp>
        <p:nvSpPr>
          <p:cNvPr id="72" name="TextShape 4"/>
          <p:cNvSpPr txBox="1"/>
          <p:nvPr/>
        </p:nvSpPr>
        <p:spPr>
          <a:xfrm>
            <a:off x="6120000" y="5896440"/>
            <a:ext cx="3274920" cy="799560"/>
          </a:xfrm>
          <a:prstGeom prst="rect">
            <a:avLst/>
          </a:prstGeom>
        </p:spPr>
        <p:txBody>
          <a:bodyPr bIns="81000" lIns="126000" rIns="126000" tIns="81000" wrap="none"/>
          <a:p>
            <a:r>
              <a:rPr b="1" lang="de-DE" sz="3600">
                <a:latin typeface="Comic Sans MS"/>
              </a:rPr>
              <a:t>Die Gasriesen</a:t>
            </a:r>
            <a:endParaRPr/>
          </a:p>
        </p:txBody>
      </p:sp>
      <p:pic>
        <p:nvPicPr>
          <p:cNvPr descr="" id="73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2603160" y="0"/>
            <a:ext cx="7859160" cy="7559640"/>
          </a:xfrm>
          <a:prstGeom prst="rect">
            <a:avLst/>
          </a:prstGeom>
          <a:ln>
            <a:noFill/>
          </a:ln>
        </p:spPr>
      </p:pic>
      <p:sp>
        <p:nvSpPr>
          <p:cNvPr id="74" name="TextShape 5"/>
          <p:cNvSpPr txBox="1"/>
          <p:nvPr/>
        </p:nvSpPr>
        <p:spPr>
          <a:xfrm>
            <a:off x="-144000" y="1584000"/>
            <a:ext cx="2887560" cy="2711160"/>
          </a:xfrm>
          <a:prstGeom prst="rect">
            <a:avLst/>
          </a:prstGeom>
        </p:spPr>
        <p:txBody>
          <a:bodyPr bIns="81000" lIns="126000" rIns="126000" tIns="81000" wrap="none"/>
          <a:p>
            <a:r>
              <a:rPr b="1" lang="de-DE" sz="3600">
                <a:latin typeface="Comic Sans MS"/>
              </a:rPr>
              <a:t>Physik der</a:t>
            </a:r>
            <a:endParaRPr/>
          </a:p>
          <a:p>
            <a:r>
              <a:rPr b="1" lang="de-DE" sz="3600">
                <a:latin typeface="Comic Sans MS"/>
              </a:rPr>
              <a:t>Sonne - fast ohne Formeln</a:t>
            </a:r>
            <a:endParaRPr/>
          </a:p>
        </p:txBody>
      </p:sp>
    </p:spTree>
  </p:cSld>
  <p:timing>
    <p:tnLst>
      <p:par>
        <p:cTn dur="indefinite" id="45" nodeType="tmRoot" restart="never">
          <p:childTnLst>
            <p:seq>
              <p:cTn id="46" nodeType="mainSeq">
                <p:childTnLst>
                  <p:par>
                    <p:cTn fill="freeze" id="47">
                      <p:stCondLst>
                        <p:cond delay="indefinite"/>
                      </p:stCondLst>
                      <p:childTnLst>
                        <p:par>
                          <p:cTn fill="freeze" id="48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id="51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52">
                      <p:stCondLst>
                        <p:cond delay="indefinite"/>
                      </p:stCondLst>
                      <p:childTnLst>
                        <p:par>
                          <p:cTn fill="freeze" id="53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2000" id="55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freeze" id="57">
                            <p:stCondLst>
                              <p:cond delay="2000"/>
                            </p:stCondLst>
                            <p:childTnLst>
                              <p:par>
                                <p:cTn fill="hold" id="58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id="6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61">
                      <p:stCondLst>
                        <p:cond delay="indefinite"/>
                      </p:stCondLst>
                      <p:childTnLst>
                        <p:par>
                          <p:cTn fill="freeze" id="62">
                            <p:stCondLst>
                              <p:cond delay="0"/>
                            </p:stCondLst>
                            <p:childTnLst>
                              <p:par>
                                <p:cTn fill="hold" id="63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2000" id="64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freeze" id="66">
                            <p:stCondLst>
                              <p:cond delay="2000"/>
                            </p:stCondLst>
                            <p:childTnLst>
                              <p:par>
                                <p:cTn fill="hold" id="67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id="69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70">
                      <p:stCondLst>
                        <p:cond delay="indefinite"/>
                      </p:stCondLst>
                      <p:childTnLst>
                        <p:par>
                          <p:cTn fill="freeze" id="71">
                            <p:stCondLst>
                              <p:cond delay="0"/>
                            </p:stCondLst>
                            <p:childTnLst>
                              <p:par>
                                <p:cTn fill="hold" id="72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2000" id="73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freeze" id="75">
                            <p:stCondLst>
                              <p:cond delay="2000"/>
                            </p:stCondLst>
                            <p:childTnLst>
                              <p:par>
                                <p:cTn fill="hold" id="76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id="78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-613080" y="0"/>
            <a:ext cx="11340360" cy="7560000"/>
          </a:xfrm>
          <a:prstGeom prst="rect">
            <a:avLst/>
          </a:prstGeom>
          <a:ln>
            <a:noFill/>
          </a:ln>
        </p:spPr>
      </p:pic>
      <p:sp>
        <p:nvSpPr>
          <p:cNvPr id="76" name="TextShape 1"/>
          <p:cNvSpPr txBox="1"/>
          <p:nvPr/>
        </p:nvSpPr>
        <p:spPr>
          <a:xfrm>
            <a:off x="504000" y="157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de-DE">
                <a:solidFill>
                  <a:srgbClr val="808080"/>
                </a:solidFill>
                <a:latin typeface="Comic Sans MS"/>
              </a:rPr>
              <a:t>Der Weg hinaus</a:t>
            </a:r>
            <a:endParaRPr/>
          </a:p>
        </p:txBody>
      </p:sp>
      <p:pic>
        <p:nvPicPr>
          <p:cNvPr descr="" id="7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720000" y="1368000"/>
            <a:ext cx="8712000" cy="5785560"/>
          </a:xfrm>
          <a:prstGeom prst="rect">
            <a:avLst/>
          </a:prstGeom>
          <a:ln>
            <a:noFill/>
          </a:ln>
        </p:spPr>
      </p:pic>
      <p:sp>
        <p:nvSpPr>
          <p:cNvPr id="78" name="TextShape 2"/>
          <p:cNvSpPr txBox="1"/>
          <p:nvPr/>
        </p:nvSpPr>
        <p:spPr>
          <a:xfrm>
            <a:off x="1368000" y="6480000"/>
            <a:ext cx="6408000" cy="799560"/>
          </a:xfrm>
          <a:prstGeom prst="rect">
            <a:avLst/>
          </a:prstGeom>
        </p:spPr>
        <p:txBody>
          <a:bodyPr bIns="81000" lIns="126000" rIns="126000" tIns="81000" wrap="none"/>
          <a:p>
            <a:r>
              <a:rPr b="1" lang="de-DE" sz="3600">
                <a:latin typeface="Comic Sans MS"/>
              </a:rPr>
              <a:t>Milchstraße (zentraler Teil)</a:t>
            </a:r>
            <a:endParaRPr/>
          </a:p>
        </p:txBody>
      </p:sp>
    </p:spTree>
  </p:cSld>
  <p:timing>
    <p:tnLst>
      <p:par>
        <p:cTn dur="indefinite" id="79" nodeType="tmRoot" restart="never">
          <p:childTnLst>
            <p:seq>
              <p:cTn id="80" nodeType="mainSeq">
                <p:childTnLst>
                  <p:par>
                    <p:cTn fill="freeze" id="81">
                      <p:stCondLst>
                        <p:cond delay="indefinite"/>
                      </p:stCondLst>
                      <p:childTnLst>
                        <p:par>
                          <p:cTn fill="freeze" id="82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id="85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86">
                      <p:stCondLst>
                        <p:cond delay="indefinite"/>
                      </p:stCondLst>
                      <p:childTnLst>
                        <p:par>
                          <p:cTn fill="freeze" id="87">
                            <p:stCondLst>
                              <p:cond delay="0"/>
                            </p:stCondLst>
                            <p:childTnLst>
                              <p:par>
                                <p:cTn fill="hold" id="88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2000" id="89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freeze" id="91">
                            <p:stCondLst>
                              <p:cond delay="2000"/>
                            </p:stCondLst>
                            <p:childTnLst>
                              <p:par>
                                <p:cTn fill="hold" id="92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id="94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95">
                      <p:stCondLst>
                        <p:cond delay="indefinite"/>
                      </p:stCondLst>
                      <p:childTnLst>
                        <p:par>
                          <p:cTn fill="freeze" id="96">
                            <p:stCondLst>
                              <p:cond delay="0"/>
                            </p:stCondLst>
                            <p:childTnLst>
                              <p:par>
                                <p:cTn fill="hold" id="97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id="99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100">
                      <p:stCondLst>
                        <p:cond delay="indefinite"/>
                      </p:stCondLst>
                      <p:childTnLst>
                        <p:par>
                          <p:cTn fill="freeze" id="101">
                            <p:stCondLst>
                              <p:cond delay="0"/>
                            </p:stCondLst>
                            <p:childTnLst>
                              <p:par>
                                <p:cTn fill="hold" id="10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id="104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105">
                      <p:stCondLst>
                        <p:cond delay="indefinite"/>
                      </p:stCondLst>
                      <p:childTnLst>
                        <p:par>
                          <p:cTn fill="freeze" id="106">
                            <p:stCondLst>
                              <p:cond delay="0"/>
                            </p:stCondLst>
                            <p:childTnLst>
                              <p:par>
                                <p:cTn fill="hold" id="107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id="109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1259640"/>
            <a:ext cx="10080000" cy="10080000"/>
          </a:xfrm>
          <a:prstGeom prst="rect">
            <a:avLst/>
          </a:prstGeom>
          <a:ln>
            <a:noFill/>
          </a:ln>
        </p:spPr>
      </p:pic>
      <p:sp>
        <p:nvSpPr>
          <p:cNvPr id="80" name="TextShape 1"/>
          <p:cNvSpPr txBox="1"/>
          <p:nvPr/>
        </p:nvSpPr>
        <p:spPr>
          <a:xfrm>
            <a:off x="6911640" y="981000"/>
            <a:ext cx="2664000" cy="603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de-DE">
                <a:solidFill>
                  <a:srgbClr val="ffffff"/>
                </a:solidFill>
              </a:rPr>
              <a:t>Lektüre: Isaac Asimov, „Das Ende der Ewigkeit“</a:t>
            </a:r>
            <a:endParaRPr/>
          </a:p>
        </p:txBody>
      </p:sp>
      <p:pic>
        <p:nvPicPr>
          <p:cNvPr descr="" id="8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504000"/>
            <a:ext cx="10079640" cy="7123680"/>
          </a:xfrm>
          <a:prstGeom prst="rect">
            <a:avLst/>
          </a:prstGeom>
          <a:ln>
            <a:noFill/>
          </a:ln>
        </p:spPr>
      </p:pic>
      <p:sp>
        <p:nvSpPr>
          <p:cNvPr id="82" name="TextShape 2"/>
          <p:cNvSpPr txBox="1"/>
          <p:nvPr/>
        </p:nvSpPr>
        <p:spPr>
          <a:xfrm>
            <a:off x="504000" y="157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de-DE">
                <a:solidFill>
                  <a:srgbClr val="808080"/>
                </a:solidFill>
                <a:latin typeface="Comic Sans MS"/>
              </a:rPr>
              <a:t>Moderne Kosmologie</a:t>
            </a:r>
            <a:endParaRPr/>
          </a:p>
        </p:txBody>
      </p:sp>
      <p:pic>
        <p:nvPicPr>
          <p:cNvPr descr="" id="8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896000" y="1440000"/>
            <a:ext cx="4939920" cy="2016000"/>
          </a:xfrm>
          <a:prstGeom prst="rect">
            <a:avLst/>
          </a:prstGeom>
          <a:ln>
            <a:noFill/>
          </a:ln>
        </p:spPr>
      </p:pic>
      <p:sp>
        <p:nvSpPr>
          <p:cNvPr id="84" name="TextShape 3"/>
          <p:cNvSpPr txBox="1"/>
          <p:nvPr/>
        </p:nvSpPr>
        <p:spPr>
          <a:xfrm>
            <a:off x="5075280" y="3672000"/>
            <a:ext cx="4644720" cy="1436760"/>
          </a:xfrm>
          <a:prstGeom prst="rect">
            <a:avLst/>
          </a:prstGeom>
        </p:spPr>
        <p:txBody>
          <a:bodyPr bIns="81000" lIns="126000" rIns="126000" tIns="81000" wrap="none"/>
          <a:p>
            <a:r>
              <a:rPr b="1" lang="de-DE" sz="3600">
                <a:latin typeface="Comic Sans MS"/>
              </a:rPr>
              <a:t>Hubble entdeckt</a:t>
            </a:r>
            <a:endParaRPr/>
          </a:p>
          <a:p>
            <a:r>
              <a:rPr b="1" lang="de-DE" sz="3600">
                <a:latin typeface="Comic Sans MS"/>
              </a:rPr>
              <a:t>die Rotverschiebung</a:t>
            </a:r>
            <a:endParaRPr/>
          </a:p>
        </p:txBody>
      </p:sp>
      <p:pic>
        <p:nvPicPr>
          <p:cNvPr descr="" id="85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4284720"/>
            <a:ext cx="4896000" cy="3213360"/>
          </a:xfrm>
          <a:prstGeom prst="rect">
            <a:avLst/>
          </a:prstGeom>
          <a:ln>
            <a:noFill/>
          </a:ln>
        </p:spPr>
      </p:pic>
      <p:sp>
        <p:nvSpPr>
          <p:cNvPr id="86" name="TextShape 4"/>
          <p:cNvSpPr txBox="1"/>
          <p:nvPr/>
        </p:nvSpPr>
        <p:spPr>
          <a:xfrm>
            <a:off x="383760" y="1872000"/>
            <a:ext cx="3936240" cy="2073960"/>
          </a:xfrm>
          <a:prstGeom prst="rect">
            <a:avLst/>
          </a:prstGeom>
        </p:spPr>
        <p:txBody>
          <a:bodyPr bIns="81000" lIns="126000" rIns="126000" tIns="81000" wrap="none"/>
          <a:p>
            <a:r>
              <a:rPr b="1" lang="de-DE" sz="3600">
                <a:latin typeface="Comic Sans MS"/>
              </a:rPr>
              <a:t>Ausdehnung des </a:t>
            </a:r>
            <a:endParaRPr/>
          </a:p>
          <a:p>
            <a:r>
              <a:rPr b="1" lang="de-DE" sz="3600">
                <a:latin typeface="Comic Sans MS"/>
              </a:rPr>
              <a:t>Universums und </a:t>
            </a:r>
            <a:endParaRPr/>
          </a:p>
          <a:p>
            <a:r>
              <a:rPr b="1" lang="de-DE" sz="3600">
                <a:latin typeface="Comic Sans MS"/>
              </a:rPr>
              <a:t>Urknalltheorie</a:t>
            </a:r>
            <a:endParaRPr/>
          </a:p>
        </p:txBody>
      </p:sp>
      <p:pic>
        <p:nvPicPr>
          <p:cNvPr descr="" id="87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-599040" y="0"/>
            <a:ext cx="11334960" cy="756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10" nodeType="tmRoot" restart="never">
          <p:childTnLst>
            <p:seq>
              <p:cTn id="111" nodeType="mainSeq">
                <p:childTnLst>
                  <p:par>
                    <p:cTn fill="freeze" id="112">
                      <p:stCondLst>
                        <p:cond delay="indefinite"/>
                      </p:stCondLst>
                      <p:childTnLst>
                        <p:par>
                          <p:cTn fill="freeze" id="113">
                            <p:stCondLst>
                              <p:cond delay="0"/>
                            </p:stCondLst>
                            <p:childTnLst>
                              <p:par>
                                <p:cTn fill="hold" id="114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id="116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117">
                      <p:stCondLst>
                        <p:cond delay="indefinite"/>
                      </p:stCondLst>
                      <p:childTnLst>
                        <p:par>
                          <p:cTn fill="freeze" id="118">
                            <p:stCondLst>
                              <p:cond delay="0"/>
                            </p:stCondLst>
                            <p:childTnLst>
                              <p:par>
                                <p:cTn fill="hold" id="119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2000" id="1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freeze" id="122">
                            <p:stCondLst>
                              <p:cond delay="2000"/>
                            </p:stCondLst>
                            <p:childTnLst>
                              <p:par>
                                <p:cTn fill="hold" id="123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id="125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126">
                      <p:stCondLst>
                        <p:cond delay="indefinite"/>
                      </p:stCondLst>
                      <p:childTnLst>
                        <p:par>
                          <p:cTn fill="freeze" id="127">
                            <p:stCondLst>
                              <p:cond delay="0"/>
                            </p:stCondLst>
                            <p:childTnLst>
                              <p:par>
                                <p:cTn fill="hold" id="128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id="13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131">
                      <p:stCondLst>
                        <p:cond delay="indefinite"/>
                      </p:stCondLst>
                      <p:childTnLst>
                        <p:par>
                          <p:cTn fill="freeze" id="132">
                            <p:stCondLst>
                              <p:cond delay="0"/>
                            </p:stCondLst>
                            <p:childTnLst>
                              <p:par>
                                <p:cTn fill="hold" id="133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2000" id="134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6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2000" id="137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freeze" id="139">
                            <p:stCondLst>
                              <p:cond delay="2000"/>
                            </p:stCondLst>
                            <p:childTnLst>
                              <p:par>
                                <p:cTn fill="hold" id="140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id="142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